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78" r:id="rId2"/>
    <p:sldId id="256" r:id="rId3"/>
    <p:sldId id="258" r:id="rId4"/>
    <p:sldId id="274" r:id="rId5"/>
    <p:sldId id="284" r:id="rId6"/>
    <p:sldId id="285" r:id="rId7"/>
    <p:sldId id="275" r:id="rId8"/>
    <p:sldId id="286" r:id="rId9"/>
    <p:sldId id="288" r:id="rId10"/>
    <p:sldId id="287" r:id="rId11"/>
    <p:sldId id="259" r:id="rId12"/>
    <p:sldId id="289" r:id="rId13"/>
    <p:sldId id="269" r:id="rId14"/>
    <p:sldId id="270" r:id="rId15"/>
    <p:sldId id="261" r:id="rId16"/>
    <p:sldId id="260" r:id="rId17"/>
    <p:sldId id="290" r:id="rId18"/>
    <p:sldId id="272" r:id="rId19"/>
    <p:sldId id="271" r:id="rId20"/>
    <p:sldId id="291" r:id="rId21"/>
    <p:sldId id="262" r:id="rId22"/>
    <p:sldId id="273" r:id="rId23"/>
    <p:sldId id="263" r:id="rId24"/>
    <p:sldId id="265" r:id="rId25"/>
    <p:sldId id="292" r:id="rId26"/>
    <p:sldId id="264" r:id="rId27"/>
    <p:sldId id="296" r:id="rId28"/>
    <p:sldId id="266" r:id="rId29"/>
    <p:sldId id="295" r:id="rId30"/>
    <p:sldId id="267" r:id="rId31"/>
    <p:sldId id="297" r:id="rId32"/>
    <p:sldId id="298" r:id="rId33"/>
    <p:sldId id="293" r:id="rId34"/>
  </p:sldIdLst>
  <p:sldSz cx="9144000" cy="6858000" type="screen4x3"/>
  <p:notesSz cx="6797675"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5"/>
    <a:srgbClr val="0053A5"/>
    <a:srgbClr val="005BA1"/>
    <a:srgbClr val="0066B3"/>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6735" autoAdjust="0"/>
  </p:normalViewPr>
  <p:slideViewPr>
    <p:cSldViewPr snapToGrid="0" snapToObjects="1">
      <p:cViewPr varScale="1">
        <p:scale>
          <a:sx n="51" d="100"/>
          <a:sy n="51" d="100"/>
        </p:scale>
        <p:origin x="1628" y="44"/>
      </p:cViewPr>
      <p:guideLst>
        <p:guide orient="horz" pos="4125"/>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7C565C7-E7D9-2945-B8BD-8088C92F08A6}" type="datetimeFigureOut">
              <a:rPr lang="sv-SE" smtClean="0"/>
              <a:t>2024-01-17</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99E373B-E9E0-834F-8AE0-56CDEFA1F367}" type="datetimeFigureOut">
              <a:rPr lang="sv-SE" smtClean="0"/>
              <a:t>2024-01-17</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a:t>
            </a:fld>
            <a:endParaRPr lang="sv-SE"/>
          </a:p>
        </p:txBody>
      </p:sp>
    </p:spTree>
    <p:extLst>
      <p:ext uri="{BB962C8B-B14F-4D97-AF65-F5344CB8AC3E}">
        <p14:creationId xmlns:p14="http://schemas.microsoft.com/office/powerpoint/2010/main" val="354741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10</a:t>
            </a:fld>
            <a:endParaRPr lang="sv-SE"/>
          </a:p>
        </p:txBody>
      </p:sp>
    </p:spTree>
    <p:extLst>
      <p:ext uri="{BB962C8B-B14F-4D97-AF65-F5344CB8AC3E}">
        <p14:creationId xmlns:p14="http://schemas.microsoft.com/office/powerpoint/2010/main" val="3026959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över till hur det fungerar när patienten blir inskriven</a:t>
            </a:r>
            <a:r>
              <a:rPr lang="sv-SE" baseline="0" dirty="0"/>
              <a:t> på avdelningen. </a:t>
            </a:r>
          </a:p>
          <a:p>
            <a:endParaRPr lang="sv-SE" baseline="0" dirty="0"/>
          </a:p>
          <a:p>
            <a:r>
              <a:rPr lang="sv-SE" dirty="0"/>
              <a:t>Visa</a:t>
            </a:r>
            <a:r>
              <a:rPr lang="sv-SE" baseline="0" dirty="0"/>
              <a:t> hur det ser ut i Cosmic när man kommer in via händerna. </a:t>
            </a:r>
          </a:p>
          <a:p>
            <a:r>
              <a:rPr lang="sv-SE" dirty="0"/>
              <a:t>Visa vad som händer</a:t>
            </a:r>
            <a:r>
              <a:rPr lang="sv-SE" baseline="0" dirty="0"/>
              <a:t> om man bara lägger till sig som aktör i ärendet utan att skicka inskrivningsmeddelande, att det då saknas meddelandetyper.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11</a:t>
            </a:fld>
            <a:endParaRPr lang="sv-SE"/>
          </a:p>
        </p:txBody>
      </p:sp>
    </p:spTree>
    <p:extLst>
      <p:ext uri="{BB962C8B-B14F-4D97-AF65-F5344CB8AC3E}">
        <p14:creationId xmlns:p14="http://schemas.microsoft.com/office/powerpoint/2010/main" val="168461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12</a:t>
            </a:fld>
            <a:endParaRPr lang="sv-SE"/>
          </a:p>
        </p:txBody>
      </p:sp>
    </p:spTree>
    <p:extLst>
      <p:ext uri="{BB962C8B-B14F-4D97-AF65-F5344CB8AC3E}">
        <p14:creationId xmlns:p14="http://schemas.microsoft.com/office/powerpoint/2010/main" val="131054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 utbildningar som vi har med kommunen så kommer markera</a:t>
            </a:r>
            <a:r>
              <a:rPr lang="sv-SE" baseline="0" dirty="0"/>
              <a:t> att det är viktigt för hela processen att </a:t>
            </a:r>
            <a:r>
              <a:rPr lang="sv-SE" baseline="0" dirty="0" err="1"/>
              <a:t>Inmeddelande</a:t>
            </a:r>
            <a:r>
              <a:rPr lang="sv-SE" baseline="0" dirty="0"/>
              <a:t> skickas.</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13</a:t>
            </a:fld>
            <a:endParaRPr lang="sv-SE"/>
          </a:p>
        </p:txBody>
      </p:sp>
    </p:spTree>
    <p:extLst>
      <p:ext uri="{BB962C8B-B14F-4D97-AF65-F5344CB8AC3E}">
        <p14:creationId xmlns:p14="http://schemas.microsoft.com/office/powerpoint/2010/main" val="1112380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14</a:t>
            </a:fld>
            <a:endParaRPr lang="sv-SE"/>
          </a:p>
        </p:txBody>
      </p:sp>
    </p:spTree>
    <p:extLst>
      <p:ext uri="{BB962C8B-B14F-4D97-AF65-F5344CB8AC3E}">
        <p14:creationId xmlns:p14="http://schemas.microsoft.com/office/powerpoint/2010/main" val="644717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Inför Inskrivningsmeddelandet ska skickas så behöver man inhämta samtycke.</a:t>
            </a:r>
            <a:r>
              <a:rPr lang="sv-SE"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Samtyckena</a:t>
            </a:r>
            <a:r>
              <a:rPr lang="sv-SE" baseline="0" dirty="0"/>
              <a:t> är grunden för att Link ska fungera smidigt och aktörer ska kunna utbyta information, men i Link aktiverar det som jag tidigare visat även funktionaliteten och informationsdelning innebär att kommunen  kan ta del av flikarna journal och läkemedel</a:t>
            </a:r>
            <a:endParaRPr lang="sv-SE" dirty="0"/>
          </a:p>
          <a:p>
            <a:endParaRPr lang="sv-SE" baseline="0" dirty="0"/>
          </a:p>
          <a:p>
            <a:r>
              <a:rPr lang="sv-SE" baseline="0" dirty="0"/>
              <a:t>Samtycke h</a:t>
            </a:r>
            <a:r>
              <a:rPr lang="sv-SE" dirty="0"/>
              <a:t>ar</a:t>
            </a:r>
            <a:r>
              <a:rPr lang="sv-SE" baseline="0" dirty="0"/>
              <a:t> inte enbart med Link att göra utan det är något som ska efterfrågas vid patientrelation och sammanhållen journalföring för att man ska kunna ta del av information skriven av annan vårdgivare.</a:t>
            </a:r>
          </a:p>
          <a:p>
            <a:r>
              <a:rPr lang="sv-SE" baseline="0" dirty="0"/>
              <a:t>I Cosmic finns det information från olika vårdgivare, tex privata vårdcentraler, psykiatri osv så måste man ha samtycke för att få ta del av dessa uppgifter. </a:t>
            </a:r>
          </a:p>
          <a:p>
            <a:r>
              <a:rPr lang="sv-SE" baseline="0" dirty="0"/>
              <a:t>Ger patienten samtycke så kan man enkelt bryta sekretessklassad information för att ta del av dessa anteckningar.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15</a:t>
            </a:fld>
            <a:endParaRPr lang="sv-SE"/>
          </a:p>
        </p:txBody>
      </p:sp>
    </p:spTree>
    <p:extLst>
      <p:ext uri="{BB962C8B-B14F-4D97-AF65-F5344CB8AC3E}">
        <p14:creationId xmlns:p14="http://schemas.microsoft.com/office/powerpoint/2010/main" val="2782410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Skapa upp ärenden</a:t>
            </a:r>
            <a:r>
              <a:rPr lang="sv-SE" baseline="0" dirty="0"/>
              <a:t> utifrån ovanstående exempel. </a:t>
            </a:r>
          </a:p>
          <a:p>
            <a:endParaRPr lang="sv-SE" baseline="0" dirty="0"/>
          </a:p>
          <a:p>
            <a:r>
              <a:rPr lang="sv-SE" dirty="0"/>
              <a:t>Om inte inskrivningsmeddelande skickas så kommer man bara ha tillgång till meddelandetyperna Generellt och Kallelse till SIP, alltså inte tillgång till de meddelandetyper som har med slutenvården att göra till är Ny preliminär tidpunkt för utskrivning och Utskrivningsklar.</a:t>
            </a:r>
          </a:p>
          <a:p>
            <a:pPr marL="90488" indent="0">
              <a:buNone/>
            </a:pPr>
            <a:endParaRPr lang="sv-SE" dirty="0"/>
          </a:p>
          <a:p>
            <a:r>
              <a:rPr lang="sv-SE" dirty="0"/>
              <a:t>Tänk på hur det fungerar med beräknad tidpunkt för utskrivning att det datumet visas i bland annat Ärendeöversikten</a:t>
            </a:r>
            <a:r>
              <a:rPr lang="sv-SE" baseline="0" dirty="0"/>
              <a:t> och i Enhetsöversikten.</a:t>
            </a:r>
          </a:p>
          <a:p>
            <a:r>
              <a:rPr lang="sv-SE" baseline="0" dirty="0"/>
              <a:t>Detta datum är det som alla aktörer ska jobba mot för att kunna ta hem patienten.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I inskrivningsmeddelandet föreslås listad vårdcentral och automatiska mottagare i kommunen utom i Norrköpings kommun. </a:t>
            </a:r>
            <a:r>
              <a:rPr lang="sv-SE" dirty="0"/>
              <a:t>Övergripande kommunenhet borttagen, måste alltid välja en aktör om det inte redan föreslås. Man ska gå igenom aktörerna och</a:t>
            </a:r>
            <a:r>
              <a:rPr lang="sv-SE" baseline="0" dirty="0"/>
              <a:t> se om det ska läggas till ett tas bort någon.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16</a:t>
            </a:fld>
            <a:endParaRPr lang="sv-SE"/>
          </a:p>
        </p:txBody>
      </p:sp>
    </p:spTree>
    <p:extLst>
      <p:ext uri="{BB962C8B-B14F-4D97-AF65-F5344CB8AC3E}">
        <p14:creationId xmlns:p14="http://schemas.microsoft.com/office/powerpoint/2010/main" val="154123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17</a:t>
            </a:fld>
            <a:endParaRPr lang="sv-SE"/>
          </a:p>
        </p:txBody>
      </p:sp>
    </p:spTree>
    <p:extLst>
      <p:ext uri="{BB962C8B-B14F-4D97-AF65-F5344CB8AC3E}">
        <p14:creationId xmlns:p14="http://schemas.microsoft.com/office/powerpoint/2010/main" val="296901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hålla koll och</a:t>
            </a:r>
            <a:r>
              <a:rPr lang="sv-SE" baseline="0" dirty="0"/>
              <a:t> ändra Behov av SIP är inte helt enkelt att komma ihåg men i den mån det går så vill vi att ni gör det.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18</a:t>
            </a:fld>
            <a:endParaRPr lang="sv-SE"/>
          </a:p>
        </p:txBody>
      </p:sp>
    </p:spTree>
    <p:extLst>
      <p:ext uri="{BB962C8B-B14F-4D97-AF65-F5344CB8AC3E}">
        <p14:creationId xmlns:p14="http://schemas.microsoft.com/office/powerpoint/2010/main" val="2714426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Generella meddelanden – fördefinierade titlar men det går även skriva i fritext.</a:t>
            </a:r>
          </a:p>
          <a:p>
            <a:r>
              <a:rPr lang="sv-SE" baseline="0" dirty="0"/>
              <a:t>Uppmuntra användning av fördefinierade titlar då det leder till mer standardiserade arbetssätt och alla som är involverade i ärendet får mer tydlighet vad det rör sig om för frågor. </a:t>
            </a:r>
          </a:p>
          <a:p>
            <a:endParaRPr lang="sv-SE" baseline="0" dirty="0"/>
          </a:p>
          <a:p>
            <a:r>
              <a:rPr lang="sv-SE" baseline="0" dirty="0"/>
              <a:t>Om man skickar ett meddelande gällande hemsjukvård så är det viktigt att tydliggöra om det gäller omvårdnads eller </a:t>
            </a:r>
            <a:r>
              <a:rPr lang="sv-SE" baseline="0" dirty="0" err="1"/>
              <a:t>rehabinsatser</a:t>
            </a:r>
            <a:r>
              <a:rPr lang="sv-SE" baseline="0" dirty="0"/>
              <a:t> eller både och. </a:t>
            </a:r>
          </a:p>
          <a:p>
            <a:endParaRPr lang="sv-SE" baseline="0" dirty="0"/>
          </a:p>
          <a:p>
            <a:r>
              <a:rPr lang="sv-SE" baseline="0" dirty="0"/>
              <a:t>Avliden är en sån rubrik som man kan skriva i fritext men finns det önskemål om det så kan vi lägga in den som fördefinierad titel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19</a:t>
            </a:fld>
            <a:endParaRPr lang="sv-SE"/>
          </a:p>
        </p:txBody>
      </p:sp>
    </p:spTree>
    <p:extLst>
      <p:ext uri="{BB962C8B-B14F-4D97-AF65-F5344CB8AC3E}">
        <p14:creationId xmlns:p14="http://schemas.microsoft.com/office/powerpoint/2010/main" val="44685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av vilka vi är</a:t>
            </a:r>
          </a:p>
          <a:p>
            <a:r>
              <a:rPr lang="sv-SE" dirty="0"/>
              <a:t>Systemförvaltare,</a:t>
            </a:r>
            <a:r>
              <a:rPr lang="sv-SE" baseline="0" dirty="0"/>
              <a:t> verksamhetsutvecklare, </a:t>
            </a:r>
          </a:p>
          <a:p>
            <a:r>
              <a:rPr lang="sv-SE" baseline="0" dirty="0"/>
              <a:t>Höra av sig till CVU direkt med ärenden och frågor, viktigt att vi får det rätt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a:t>
            </a:fld>
            <a:endParaRPr lang="sv-SE"/>
          </a:p>
        </p:txBody>
      </p:sp>
    </p:spTree>
    <p:extLst>
      <p:ext uri="{BB962C8B-B14F-4D97-AF65-F5344CB8AC3E}">
        <p14:creationId xmlns:p14="http://schemas.microsoft.com/office/powerpoint/2010/main" val="151572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20</a:t>
            </a:fld>
            <a:endParaRPr lang="sv-SE"/>
          </a:p>
        </p:txBody>
      </p:sp>
    </p:spTree>
    <p:extLst>
      <p:ext uri="{BB962C8B-B14F-4D97-AF65-F5344CB8AC3E}">
        <p14:creationId xmlns:p14="http://schemas.microsoft.com/office/powerpoint/2010/main" val="616488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21</a:t>
            </a:fld>
            <a:endParaRPr lang="sv-SE"/>
          </a:p>
        </p:txBody>
      </p:sp>
    </p:spTree>
    <p:extLst>
      <p:ext uri="{BB962C8B-B14F-4D97-AF65-F5344CB8AC3E}">
        <p14:creationId xmlns:p14="http://schemas.microsoft.com/office/powerpoint/2010/main" val="417969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Används främst av kommunen då sluten- och öppenvård troligen läser direkt i journalen. </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22</a:t>
            </a:fld>
            <a:endParaRPr lang="sv-SE"/>
          </a:p>
        </p:txBody>
      </p:sp>
    </p:spTree>
    <p:extLst>
      <p:ext uri="{BB962C8B-B14F-4D97-AF65-F5344CB8AC3E}">
        <p14:creationId xmlns:p14="http://schemas.microsoft.com/office/powerpoint/2010/main" val="614271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dirty="0"/>
              <a:t>Meddelande om ny beräknad tidpunkt</a:t>
            </a:r>
            <a:r>
              <a:rPr lang="sv-SE" sz="1200" dirty="0"/>
              <a:t> för utskrivning ska alltid användas när datumet för utskrivning ändras</a:t>
            </a:r>
            <a:endParaRPr lang="sv-SE"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23</a:t>
            </a:fld>
            <a:endParaRPr lang="sv-SE"/>
          </a:p>
        </p:txBody>
      </p:sp>
    </p:spTree>
    <p:extLst>
      <p:ext uri="{BB962C8B-B14F-4D97-AF65-F5344CB8AC3E}">
        <p14:creationId xmlns:p14="http://schemas.microsoft.com/office/powerpoint/2010/main" val="2182326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24</a:t>
            </a:fld>
            <a:endParaRPr lang="sv-SE"/>
          </a:p>
        </p:txBody>
      </p:sp>
    </p:spTree>
    <p:extLst>
      <p:ext uri="{BB962C8B-B14F-4D97-AF65-F5344CB8AC3E}">
        <p14:creationId xmlns:p14="http://schemas.microsoft.com/office/powerpoint/2010/main" val="177112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25</a:t>
            </a:fld>
            <a:endParaRPr lang="sv-SE"/>
          </a:p>
        </p:txBody>
      </p:sp>
    </p:spTree>
    <p:extLst>
      <p:ext uri="{BB962C8B-B14F-4D97-AF65-F5344CB8AC3E}">
        <p14:creationId xmlns:p14="http://schemas.microsoft.com/office/powerpoint/2010/main" val="2482147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a:t>
            </a:r>
            <a:r>
              <a:rPr lang="sv-SE" baseline="0" dirty="0"/>
              <a:t> skickas när patienten är klar att lämna sjukhuset och i princip är det så att patienten ska kunna gå ut genom dörren när meddelandet skickas så det ska inte vara massor uppgifter kvar att göra. </a:t>
            </a:r>
          </a:p>
          <a:p>
            <a:r>
              <a:rPr lang="sv-SE" baseline="0" dirty="0"/>
              <a:t>Går inte att skicka i förtid utan skickas i realtid. </a:t>
            </a:r>
          </a:p>
          <a:p>
            <a:r>
              <a:rPr lang="sv-SE" baseline="0" dirty="0"/>
              <a:t>Att återkalla meddelande om Utskrivningsklar är något som ofta missas men det är väldigt viktigt för övriga aktörer att veta samt det är viktigt för uppföljningen. </a:t>
            </a:r>
          </a:p>
          <a:p>
            <a:endParaRPr lang="sv-SE" baseline="0" dirty="0"/>
          </a:p>
          <a:p>
            <a:r>
              <a:rPr lang="sv-SE" baseline="0" dirty="0"/>
              <a:t>Ska även göras om patienten avlider, men då måste man komplettera med generellt meddelande om att patienten avlidit, sen ska fast vårdkontakt avsluta ärendet när man ser att alla aktörer verkar ha läst informationen. </a:t>
            </a:r>
          </a:p>
          <a:p>
            <a:r>
              <a:rPr lang="sv-SE" baseline="0" dirty="0"/>
              <a:t>Om slutenvården bara skriver ut patienten så försvinner de som aktör i ärendet men övriga involverade vet då inte vad som hänt med patienten.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26</a:t>
            </a:fld>
            <a:endParaRPr lang="sv-SE"/>
          </a:p>
        </p:txBody>
      </p:sp>
    </p:spTree>
    <p:extLst>
      <p:ext uri="{BB962C8B-B14F-4D97-AF65-F5344CB8AC3E}">
        <p14:creationId xmlns:p14="http://schemas.microsoft.com/office/powerpoint/2010/main" val="2847975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a:t>
            </a:r>
            <a:r>
              <a:rPr lang="sv-SE" baseline="0" dirty="0"/>
              <a:t> att man är tydlig i ärendet om patienten kommer skickas till annan avdelning eller tex avlidit.</a:t>
            </a:r>
          </a:p>
          <a:p>
            <a:r>
              <a:rPr lang="sv-SE" baseline="0" dirty="0"/>
              <a:t>Kan även förtydliga via ett generellt meddelande att patienten skrivs ut tex om man vill förmedla information om att läkemedel skickas med osv det som finns som en fras </a:t>
            </a:r>
            <a:r>
              <a:rPr lang="sv-SE" baseline="0" dirty="0" err="1"/>
              <a:t>linkuts</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28</a:t>
            </a:fld>
            <a:endParaRPr lang="sv-SE"/>
          </a:p>
        </p:txBody>
      </p:sp>
    </p:spTree>
    <p:extLst>
      <p:ext uri="{BB962C8B-B14F-4D97-AF65-F5344CB8AC3E}">
        <p14:creationId xmlns:p14="http://schemas.microsoft.com/office/powerpoint/2010/main" val="3095273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Automatiskt</a:t>
            </a:r>
            <a:r>
              <a:rPr lang="sv-SE" baseline="0" dirty="0"/>
              <a:t> utskrivningsmeddelande skickas i samband med att man gör utskrivning från fönster In- och utskrivning</a:t>
            </a:r>
          </a:p>
          <a:p>
            <a:r>
              <a:rPr lang="sv-SE" baseline="0" dirty="0"/>
              <a:t>Finns även ett annat automatiskt meddelande som skickas i samband med förflyttning mellan avdelningar inom samma Medicinskt ansvariga enhet.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29</a:t>
            </a:fld>
            <a:endParaRPr lang="sv-SE"/>
          </a:p>
        </p:txBody>
      </p:sp>
    </p:spTree>
    <p:extLst>
      <p:ext uri="{BB962C8B-B14F-4D97-AF65-F5344CB8AC3E}">
        <p14:creationId xmlns:p14="http://schemas.microsoft.com/office/powerpoint/2010/main" val="387302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30</a:t>
            </a:fld>
            <a:endParaRPr lang="sv-SE"/>
          </a:p>
        </p:txBody>
      </p:sp>
    </p:spTree>
    <p:extLst>
      <p:ext uri="{BB962C8B-B14F-4D97-AF65-F5344CB8AC3E}">
        <p14:creationId xmlns:p14="http://schemas.microsoft.com/office/powerpoint/2010/main" val="149279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Samordningsprocessen innehåller</a:t>
            </a:r>
            <a:r>
              <a:rPr lang="sv-SE" baseline="0" dirty="0"/>
              <a:t> många steg och mycket att hålla reda på. För att underlätta så har systemförvaltningen tillsammans processledningsgruppen tagit fram manual och lathund. Vi vet dock att man oftast inte har tid att sitta ner och sätta sig in i all information men det kan vara bra att ha kännedom om var de finns ifall man funderar över något.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Det är allas ansvar att hjälpas åt för att få ett så patientsäkert hanterande som möjligt i systemet. Systemförvaltningen</a:t>
            </a:r>
            <a:r>
              <a:rPr lang="sv-SE" baseline="0" dirty="0"/>
              <a:t> och processledningsgruppen måste bidra för att skapa ökad förståelse, alla som är involverade kring en patient måste vara så tydliga som möjligt för att få handhavandet patientsäkert. Var hellre övertydlig än att utlämna info. </a:t>
            </a:r>
            <a:endParaRPr lang="sv-SE"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a:t>
            </a:fld>
            <a:endParaRPr lang="sv-SE"/>
          </a:p>
        </p:txBody>
      </p:sp>
    </p:spTree>
    <p:extLst>
      <p:ext uri="{BB962C8B-B14F-4D97-AF65-F5344CB8AC3E}">
        <p14:creationId xmlns:p14="http://schemas.microsoft.com/office/powerpoint/2010/main" val="177302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33</a:t>
            </a:fld>
            <a:endParaRPr lang="sv-SE"/>
          </a:p>
        </p:txBody>
      </p:sp>
    </p:spTree>
    <p:extLst>
      <p:ext uri="{BB962C8B-B14F-4D97-AF65-F5344CB8AC3E}">
        <p14:creationId xmlns:p14="http://schemas.microsoft.com/office/powerpoint/2010/main" val="323774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Ger</a:t>
            </a:r>
            <a:r>
              <a:rPr lang="sv-SE" baseline="0" dirty="0"/>
              <a:t> en samlad bild över de patienter som är inskrivna på avdelningen och som har pågående samordningsärenden.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 Utskrivningsklar,</a:t>
            </a:r>
            <a:r>
              <a:rPr lang="sv-SE" baseline="0" dirty="0"/>
              <a:t> Kallelse till SIP = </a:t>
            </a:r>
            <a:r>
              <a:rPr lang="sv-SE" dirty="0"/>
              <a:t>Lagen om samverkan vid utskrivning från sluten hälso- och sjukvård https://www.vardhandboken.se/arbetssatt-och-ansvar/samverkan-och-kommunikation/vardsamverkan/oversikt/</a:t>
            </a:r>
          </a:p>
          <a:p>
            <a:endParaRPr lang="sv-SE" dirty="0"/>
          </a:p>
          <a:p>
            <a:r>
              <a:rPr lang="sv-SE" dirty="0"/>
              <a:t>Orange</a:t>
            </a:r>
            <a:r>
              <a:rPr lang="sv-SE" baseline="0" dirty="0"/>
              <a:t> färg innebär att det saknas samtycke</a:t>
            </a:r>
            <a:endParaRPr lang="sv-SE" dirty="0"/>
          </a:p>
          <a:p>
            <a:r>
              <a:rPr lang="sv-SE" dirty="0"/>
              <a:t>Senaste meddelande – vill</a:t>
            </a:r>
            <a:r>
              <a:rPr lang="sv-SE" baseline="0" dirty="0"/>
              <a:t> man alltid se senaste meddelande högst upp så kan man sortera i kolumnrubriken. Inställning som kan ändras av lokal administratör. </a:t>
            </a:r>
            <a:endParaRPr lang="sv-SE" dirty="0"/>
          </a:p>
          <a:p>
            <a:r>
              <a:rPr lang="sv-SE" dirty="0"/>
              <a:t>Läst – stå med </a:t>
            </a:r>
            <a:r>
              <a:rPr lang="sv-SE" dirty="0" err="1"/>
              <a:t>tooltip</a:t>
            </a:r>
            <a:r>
              <a:rPr lang="sv-SE" dirty="0"/>
              <a:t> över</a:t>
            </a:r>
            <a:r>
              <a:rPr lang="sv-SE" baseline="0" dirty="0"/>
              <a:t> kolumnen så kan man se vilka som tagit del av meddelandet. Högerklicka så ser man mer</a:t>
            </a:r>
          </a:p>
          <a:p>
            <a:r>
              <a:rPr lang="sv-SE" baseline="0" dirty="0"/>
              <a:t>Utskrivning – detta datum hämtas från inskrivningsmeddelandet	</a:t>
            </a:r>
          </a:p>
          <a:p>
            <a:r>
              <a:rPr lang="sv-SE" baseline="0" dirty="0"/>
              <a:t>I, U, K – visar när dessa meddelande är skickade (detta är dock inte alltid helt överensstämmande </a:t>
            </a:r>
            <a:r>
              <a:rPr lang="sv-SE" baseline="0" dirty="0" err="1"/>
              <a:t>pga</a:t>
            </a:r>
            <a:r>
              <a:rPr lang="sv-SE" baseline="0" dirty="0"/>
              <a:t> inom RÖ så har vi krångliga arbetssätt som lite förstör hur systemet ska fungera, tex in- och utskrivningar mellan olika avdelningar </a:t>
            </a:r>
            <a:r>
              <a:rPr lang="sv-SE" baseline="0" dirty="0" err="1"/>
              <a:t>pga</a:t>
            </a:r>
            <a:r>
              <a:rPr lang="sv-SE" baseline="0" dirty="0"/>
              <a:t> platsbrist</a:t>
            </a:r>
          </a:p>
          <a:p>
            <a:r>
              <a:rPr lang="sv-SE" baseline="0" dirty="0"/>
              <a:t>Plan – när man startar en plan så visas ikonen för denna här och de ska vara en fingervisning till andra att både läsa i planfliken men även fylla på info i planen. </a:t>
            </a:r>
          </a:p>
          <a:p>
            <a:r>
              <a:rPr lang="sv-SE" baseline="0" dirty="0"/>
              <a:t>FV = Fast vårdkontakt, visas med </a:t>
            </a:r>
            <a:r>
              <a:rPr lang="sv-SE" baseline="0" dirty="0" err="1"/>
              <a:t>tooltip</a:t>
            </a:r>
            <a:r>
              <a:rPr lang="sv-SE" baseline="0" dirty="0"/>
              <a:t> vem det är</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a:t>
            </a:fld>
            <a:endParaRPr lang="sv-SE"/>
          </a:p>
        </p:txBody>
      </p:sp>
    </p:spTree>
    <p:extLst>
      <p:ext uri="{BB962C8B-B14F-4D97-AF65-F5344CB8AC3E}">
        <p14:creationId xmlns:p14="http://schemas.microsoft.com/office/powerpoint/2010/main" val="266224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5</a:t>
            </a:fld>
            <a:endParaRPr lang="sv-SE"/>
          </a:p>
        </p:txBody>
      </p:sp>
    </p:spTree>
    <p:extLst>
      <p:ext uri="{BB962C8B-B14F-4D97-AF65-F5344CB8AC3E}">
        <p14:creationId xmlns:p14="http://schemas.microsoft.com/office/powerpoint/2010/main" val="318152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6</a:t>
            </a:fld>
            <a:endParaRPr lang="sv-SE"/>
          </a:p>
        </p:txBody>
      </p:sp>
    </p:spTree>
    <p:extLst>
      <p:ext uri="{BB962C8B-B14F-4D97-AF65-F5344CB8AC3E}">
        <p14:creationId xmlns:p14="http://schemas.microsoft.com/office/powerpoint/2010/main" val="318565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endParaRPr lang="sv-SE" dirty="0"/>
          </a:p>
          <a:p>
            <a:r>
              <a:rPr lang="sv-SE" dirty="0"/>
              <a:t>Visa vad som händer när</a:t>
            </a:r>
            <a:r>
              <a:rPr lang="sv-SE" baseline="0" dirty="0"/>
              <a:t> man ändrar i samtyckena. </a:t>
            </a:r>
          </a:p>
          <a:p>
            <a:r>
              <a:rPr lang="sv-SE" dirty="0"/>
              <a:t>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a:t>
            </a:r>
            <a:r>
              <a:rPr lang="sv-SE" baseline="0" dirty="0" err="1"/>
              <a:t>tillgänlig</a:t>
            </a:r>
            <a:r>
              <a:rPr lang="sv-SE" baseline="0" dirty="0"/>
              <a:t>, meddelandetyp Kallelse till SIP tillgänglig, om Nej eller Ej tillfrågad så är inte planen SIP eller kallelsen tillgängliga </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baseline="0" dirty="0"/>
          </a:p>
          <a:p>
            <a:r>
              <a:rPr lang="sv-SE" baseline="0" dirty="0"/>
              <a:t>Planer – kan startas av valfri aktör	</a:t>
            </a:r>
          </a:p>
          <a:p>
            <a:r>
              <a:rPr lang="sv-SE" baseline="0" dirty="0"/>
              <a:t>Journal och Läkemedelslistan, dessa flikar är viktigast för kommunen eftersom alla andra har direkt tillgång till detta i Cosmic. </a:t>
            </a:r>
          </a:p>
          <a:p>
            <a:r>
              <a:rPr lang="sv-SE" baseline="0" dirty="0"/>
              <a:t>Journal – här kan man läsa anteckningar som har att göra med vårdtillfället, inga andra anteckningar. </a:t>
            </a:r>
          </a:p>
          <a:p>
            <a:r>
              <a:rPr lang="sv-SE" baseline="0" dirty="0"/>
              <a:t>Läkemedelslistan aktiveras direkt när patienten skrivs ut från slutenvården så därför ska man inte behöva skriva ut listan och skicka med till boende utan det är snarare om patienten vill ha ett exemplar.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7</a:t>
            </a:fld>
            <a:endParaRPr lang="sv-SE"/>
          </a:p>
        </p:txBody>
      </p:sp>
    </p:spTree>
    <p:extLst>
      <p:ext uri="{BB962C8B-B14F-4D97-AF65-F5344CB8AC3E}">
        <p14:creationId xmlns:p14="http://schemas.microsoft.com/office/powerpoint/2010/main" val="351598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8</a:t>
            </a:fld>
            <a:endParaRPr lang="sv-SE"/>
          </a:p>
        </p:txBody>
      </p:sp>
    </p:spTree>
    <p:extLst>
      <p:ext uri="{BB962C8B-B14F-4D97-AF65-F5344CB8AC3E}">
        <p14:creationId xmlns:p14="http://schemas.microsoft.com/office/powerpoint/2010/main" val="155917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9</a:t>
            </a:fld>
            <a:endParaRPr lang="sv-SE"/>
          </a:p>
        </p:txBody>
      </p:sp>
    </p:spTree>
    <p:extLst>
      <p:ext uri="{BB962C8B-B14F-4D97-AF65-F5344CB8AC3E}">
        <p14:creationId xmlns:p14="http://schemas.microsoft.com/office/powerpoint/2010/main" val="620112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2"/>
      </p:bgRef>
    </p:bg>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Lst>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cid:image001.jpg@01D5DC1D.6969525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295591"/>
            <a:ext cx="9144000" cy="262243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p:cNvSpPr>
            <a:spLocks noGrp="1"/>
          </p:cNvSpPr>
          <p:nvPr>
            <p:ph type="body" sz="quarter" idx="12"/>
          </p:nvPr>
        </p:nvSpPr>
        <p:spPr>
          <a:xfrm>
            <a:off x="-75569" y="1724912"/>
            <a:ext cx="9144000" cy="1763788"/>
          </a:xfrm>
        </p:spPr>
        <p:txBody>
          <a:bodyPr/>
          <a:lstStyle/>
          <a:p>
            <a:r>
              <a:rPr lang="sv-SE" dirty="0"/>
              <a:t>Fortbildningsträffar </a:t>
            </a:r>
          </a:p>
          <a:p>
            <a:r>
              <a:rPr lang="sv-SE" dirty="0"/>
              <a:t>Från 2020</a:t>
            </a:r>
          </a:p>
        </p:txBody>
      </p:sp>
    </p:spTree>
    <p:extLst>
      <p:ext uri="{BB962C8B-B14F-4D97-AF65-F5344CB8AC3E}">
        <p14:creationId xmlns:p14="http://schemas.microsoft.com/office/powerpoint/2010/main" val="42521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168473"/>
            <a:ext cx="3486150" cy="174307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a:t>
            </a:fld>
            <a:endParaRPr lang="sv-SE" dirty="0"/>
          </a:p>
        </p:txBody>
      </p:sp>
      <p:pic>
        <p:nvPicPr>
          <p:cNvPr id="6" name="Bildobjekt 5"/>
          <p:cNvPicPr>
            <a:picLocks noChangeAspect="1"/>
          </p:cNvPicPr>
          <p:nvPr/>
        </p:nvPicPr>
        <p:blipFill>
          <a:blip r:embed="rId4"/>
          <a:stretch>
            <a:fillRect/>
          </a:stretch>
        </p:blipFill>
        <p:spPr>
          <a:xfrm>
            <a:off x="4703199" y="2168473"/>
            <a:ext cx="2114091" cy="958185"/>
          </a:xfrm>
          <a:prstGeom prst="rect">
            <a:avLst/>
          </a:prstGeom>
        </p:spPr>
      </p:pic>
      <p:pic>
        <p:nvPicPr>
          <p:cNvPr id="7" name="Bildobjekt 6"/>
          <p:cNvPicPr>
            <a:picLocks noChangeAspect="1"/>
          </p:cNvPicPr>
          <p:nvPr/>
        </p:nvPicPr>
        <p:blipFill>
          <a:blip r:embed="rId5"/>
          <a:stretch>
            <a:fillRect/>
          </a:stretch>
        </p:blipFill>
        <p:spPr>
          <a:xfrm>
            <a:off x="4703199" y="3764371"/>
            <a:ext cx="3057525" cy="1590675"/>
          </a:xfrm>
          <a:prstGeom prst="rect">
            <a:avLst/>
          </a:prstGeom>
        </p:spPr>
      </p:pic>
      <p:pic>
        <p:nvPicPr>
          <p:cNvPr id="8" name="Bildobjekt 7"/>
          <p:cNvPicPr>
            <a:picLocks noChangeAspect="1"/>
          </p:cNvPicPr>
          <p:nvPr/>
        </p:nvPicPr>
        <p:blipFill>
          <a:blip r:embed="rId6"/>
          <a:stretch>
            <a:fillRect/>
          </a:stretch>
        </p:blipFill>
        <p:spPr>
          <a:xfrm>
            <a:off x="654344" y="4457084"/>
            <a:ext cx="3695700" cy="714375"/>
          </a:xfrm>
          <a:prstGeom prst="rect">
            <a:avLst/>
          </a:prstGeom>
        </p:spPr>
      </p:pic>
    </p:spTree>
    <p:extLst>
      <p:ext uri="{BB962C8B-B14F-4D97-AF65-F5344CB8AC3E}">
        <p14:creationId xmlns:p14="http://schemas.microsoft.com/office/powerpoint/2010/main" val="237199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3730"/>
            <a:ext cx="8024849" cy="4076809"/>
          </a:xfrm>
        </p:spPr>
        <p:txBody>
          <a:bodyPr>
            <a:normAutofit fontScale="77500" lnSpcReduction="20000"/>
          </a:bodyPr>
          <a:lstStyle/>
          <a:p>
            <a:r>
              <a:rPr lang="sv-SE" dirty="0"/>
              <a:t>Om man ser ikonen med händer i </a:t>
            </a:r>
            <a:r>
              <a:rPr lang="sv-SE" dirty="0" err="1"/>
              <a:t>patientlisten</a:t>
            </a:r>
            <a:r>
              <a:rPr lang="sv-SE" dirty="0"/>
              <a:t> så innebär det att patienten har ett pågående samordningsärende. </a:t>
            </a:r>
          </a:p>
          <a:p>
            <a:pPr marL="90488" indent="0">
              <a:buNone/>
            </a:pPr>
            <a:endParaRPr lang="sv-SE" dirty="0"/>
          </a:p>
          <a:p>
            <a:endParaRPr lang="sv-SE" dirty="0"/>
          </a:p>
          <a:p>
            <a:pPr marL="457200" indent="0" defTabSz="449263">
              <a:buNone/>
            </a:pPr>
            <a:endParaRPr lang="sv-SE" dirty="0"/>
          </a:p>
          <a:p>
            <a:pPr marL="457200" indent="0" defTabSz="449263">
              <a:buNone/>
            </a:pPr>
            <a:r>
              <a:rPr lang="sv-SE" sz="1700" dirty="0"/>
              <a:t>Det kan vara;</a:t>
            </a:r>
          </a:p>
          <a:p>
            <a:pPr marL="809625" defTabSz="449263">
              <a:buFont typeface="Wingdings" panose="05000000000000000000" pitchFamily="2" charset="2"/>
              <a:buChar char="Ø"/>
            </a:pPr>
            <a:r>
              <a:rPr lang="sv-SE" sz="1700" dirty="0"/>
              <a:t>kommunen som startat ett ärende i samband med att de skickar patienten till akuten</a:t>
            </a:r>
          </a:p>
          <a:p>
            <a:pPr marL="809625" defTabSz="449263">
              <a:buFont typeface="Wingdings" panose="05000000000000000000" pitchFamily="2" charset="2"/>
              <a:buChar char="Ø"/>
            </a:pPr>
            <a:r>
              <a:rPr lang="sv-SE" sz="1700" dirty="0"/>
              <a:t>ett pågående ärende eftersom patienten byter mellan två slutenvårdsavdelningar</a:t>
            </a:r>
          </a:p>
          <a:p>
            <a:pPr marL="809625" defTabSz="449263">
              <a:buFont typeface="Wingdings" panose="05000000000000000000" pitchFamily="2" charset="2"/>
              <a:buChar char="Ø"/>
            </a:pPr>
            <a:r>
              <a:rPr lang="sv-SE" sz="1700" dirty="0"/>
              <a:t>ett pågående samordningsärende i öppenvårdsspåret</a:t>
            </a:r>
          </a:p>
          <a:p>
            <a:pPr marL="809625" defTabSz="449263">
              <a:buFont typeface="Wingdings" panose="05000000000000000000" pitchFamily="2" charset="2"/>
              <a:buChar char="Ø"/>
            </a:pPr>
            <a:r>
              <a:rPr lang="sv-SE" sz="1700" dirty="0"/>
              <a:t>ett ärende som någon ”glömt” avsluta sedan tidigare</a:t>
            </a:r>
          </a:p>
          <a:p>
            <a:pPr marL="457200" indent="0" defTabSz="449263">
              <a:buNone/>
            </a:pPr>
            <a:endParaRPr lang="sv-SE" sz="1700" dirty="0"/>
          </a:p>
          <a:p>
            <a:r>
              <a:rPr lang="sv-SE" dirty="0"/>
              <a:t>Går att klicka direkt på denna ikon och då öppnas patientens ärende och  man kan se vilka som är aktörer i ärendet.</a:t>
            </a:r>
          </a:p>
          <a:p>
            <a:pPr marL="90488" indent="0">
              <a:buNone/>
            </a:pPr>
            <a:endParaRPr lang="sv-SE" dirty="0"/>
          </a:p>
          <a:p>
            <a:r>
              <a:rPr lang="sv-SE" dirty="0"/>
              <a:t>Om det finns ett pågående samordningsärende så är det viktigt att skicka ett inskrivningsmeddelande i Link så att berörda vet att patienten är inlagd.</a:t>
            </a:r>
          </a:p>
          <a:p>
            <a:endParaRPr lang="sv-SE" dirty="0"/>
          </a:p>
        </p:txBody>
      </p:sp>
      <p:sp>
        <p:nvSpPr>
          <p:cNvPr id="3" name="Rubrik 2"/>
          <p:cNvSpPr>
            <a:spLocks noGrp="1"/>
          </p:cNvSpPr>
          <p:nvPr>
            <p:ph type="title"/>
          </p:nvPr>
        </p:nvSpPr>
        <p:spPr/>
        <p:txBody>
          <a:bodyPr/>
          <a:lstStyle/>
          <a:p>
            <a:r>
              <a:rPr lang="sv-SE" sz="3200" dirty="0"/>
              <a:t>På avdelning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11</a:t>
            </a:fld>
            <a:endParaRPr lang="sv-SE" dirty="0"/>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964164" y="2502712"/>
            <a:ext cx="6276085" cy="532796"/>
          </a:xfrm>
          <a:prstGeom prst="rect">
            <a:avLst/>
          </a:prstGeom>
          <a:noFill/>
          <a:ln>
            <a:noFill/>
          </a:ln>
        </p:spPr>
      </p:pic>
    </p:spTree>
    <p:extLst>
      <p:ext uri="{BB962C8B-B14F-4D97-AF65-F5344CB8AC3E}">
        <p14:creationId xmlns:p14="http://schemas.microsoft.com/office/powerpoint/2010/main" val="1123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061884" y="2074280"/>
            <a:ext cx="6280066" cy="3935995"/>
          </a:xfrm>
          <a:prstGeom prst="rect">
            <a:avLst/>
          </a:prstGeom>
        </p:spPr>
      </p:pic>
      <p:sp>
        <p:nvSpPr>
          <p:cNvPr id="3" name="Rubrik 2"/>
          <p:cNvSpPr>
            <a:spLocks noGrp="1"/>
          </p:cNvSpPr>
          <p:nvPr>
            <p:ph type="title"/>
          </p:nvPr>
        </p:nvSpPr>
        <p:spPr/>
        <p:txBody>
          <a:bodyPr/>
          <a:lstStyle/>
          <a:p>
            <a:r>
              <a:rPr lang="sv-SE" dirty="0"/>
              <a:t>På avdelning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12</a:t>
            </a:fld>
            <a:endParaRPr lang="sv-SE" dirty="0"/>
          </a:p>
        </p:txBody>
      </p:sp>
    </p:spTree>
    <p:extLst>
      <p:ext uri="{BB962C8B-B14F-4D97-AF65-F5344CB8AC3E}">
        <p14:creationId xmlns:p14="http://schemas.microsoft.com/office/powerpoint/2010/main" val="214430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789862"/>
            <a:ext cx="8024849" cy="4220678"/>
          </a:xfrm>
        </p:spPr>
        <p:txBody>
          <a:bodyPr/>
          <a:lstStyle/>
          <a:p>
            <a:r>
              <a:rPr lang="sv-SE" sz="2000" dirty="0"/>
              <a:t>I ett pågående samordningsärende kan det finnas information som är bra att ta del av, i tex </a:t>
            </a:r>
            <a:r>
              <a:rPr lang="sv-SE" sz="2000" dirty="0" err="1"/>
              <a:t>Inmeddelande</a:t>
            </a:r>
            <a:r>
              <a:rPr lang="sv-SE" sz="2000" dirty="0"/>
              <a:t> akuten så skriver en del kommunsjuksköterskor ett bra  status på patienten. Detta  kan man använda sig av vid sin egen inskrivning på avdelningen och man får kontaktuppgifter till kommun. En del kommuner skriver även kontaktuppgifter i patientkortet. </a:t>
            </a:r>
          </a:p>
          <a:p>
            <a:endParaRPr lang="sv-SE" dirty="0"/>
          </a:p>
        </p:txBody>
      </p:sp>
      <p:sp>
        <p:nvSpPr>
          <p:cNvPr id="3" name="Rubrik 2"/>
          <p:cNvSpPr>
            <a:spLocks noGrp="1"/>
          </p:cNvSpPr>
          <p:nvPr>
            <p:ph type="title"/>
          </p:nvPr>
        </p:nvSpPr>
        <p:spPr/>
        <p:txBody>
          <a:bodyPr/>
          <a:lstStyle/>
          <a:p>
            <a:r>
              <a:rPr lang="sv-SE" dirty="0"/>
              <a:t>Ta del av tidigare 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13</a:t>
            </a:fld>
            <a:endParaRPr lang="sv-SE" dirty="0"/>
          </a:p>
        </p:txBody>
      </p:sp>
      <p:pic>
        <p:nvPicPr>
          <p:cNvPr id="5" name="Bildobjekt 4"/>
          <p:cNvPicPr>
            <a:picLocks noChangeAspect="1"/>
          </p:cNvPicPr>
          <p:nvPr/>
        </p:nvPicPr>
        <p:blipFill>
          <a:blip r:embed="rId3"/>
          <a:stretch>
            <a:fillRect/>
          </a:stretch>
        </p:blipFill>
        <p:spPr>
          <a:xfrm>
            <a:off x="993710" y="3788311"/>
            <a:ext cx="6773159" cy="2878192"/>
          </a:xfrm>
          <a:prstGeom prst="rect">
            <a:avLst/>
          </a:prstGeom>
        </p:spPr>
      </p:pic>
    </p:spTree>
    <p:extLst>
      <p:ext uri="{BB962C8B-B14F-4D97-AF65-F5344CB8AC3E}">
        <p14:creationId xmlns:p14="http://schemas.microsoft.com/office/powerpoint/2010/main" val="189593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5" y="1943688"/>
            <a:ext cx="7755152" cy="2156972"/>
          </a:xfrm>
          <a:prstGeom prst="rect">
            <a:avLst/>
          </a:prstGeom>
        </p:spPr>
      </p:pic>
      <p:sp>
        <p:nvSpPr>
          <p:cNvPr id="3" name="Rubrik 2"/>
          <p:cNvSpPr>
            <a:spLocks noGrp="1"/>
          </p:cNvSpPr>
          <p:nvPr>
            <p:ph type="title"/>
          </p:nvPr>
        </p:nvSpPr>
        <p:spPr/>
        <p:txBody>
          <a:bodyPr/>
          <a:lstStyle/>
          <a:p>
            <a:r>
              <a:rPr lang="sv-SE" dirty="0"/>
              <a:t>Ta del av tidigare 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14</a:t>
            </a:fld>
            <a:endParaRPr lang="sv-SE" dirty="0"/>
          </a:p>
        </p:txBody>
      </p:sp>
      <p:pic>
        <p:nvPicPr>
          <p:cNvPr id="6" name="Bildobjekt 5"/>
          <p:cNvPicPr>
            <a:picLocks noChangeAspect="1"/>
          </p:cNvPicPr>
          <p:nvPr/>
        </p:nvPicPr>
        <p:blipFill>
          <a:blip r:embed="rId4"/>
          <a:stretch>
            <a:fillRect/>
          </a:stretch>
        </p:blipFill>
        <p:spPr>
          <a:xfrm>
            <a:off x="654343" y="4130323"/>
            <a:ext cx="7827705" cy="2171055"/>
          </a:xfrm>
          <a:prstGeom prst="rect">
            <a:avLst/>
          </a:prstGeom>
        </p:spPr>
      </p:pic>
    </p:spTree>
    <p:extLst>
      <p:ext uri="{BB962C8B-B14F-4D97-AF65-F5344CB8AC3E}">
        <p14:creationId xmlns:p14="http://schemas.microsoft.com/office/powerpoint/2010/main" val="392670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83324"/>
            <a:ext cx="8024849" cy="3927215"/>
          </a:xfrm>
        </p:spPr>
        <p:txBody>
          <a:bodyPr/>
          <a:lstStyle/>
          <a:p>
            <a:r>
              <a:rPr lang="sv-SE" dirty="0"/>
              <a:t>Ska alltid dokumenteras i patientens journal.</a:t>
            </a:r>
          </a:p>
          <a:p>
            <a:endParaRPr lang="sv-SE" dirty="0"/>
          </a:p>
        </p:txBody>
      </p:sp>
      <p:sp>
        <p:nvSpPr>
          <p:cNvPr id="3" name="Rubrik 2"/>
          <p:cNvSpPr>
            <a:spLocks noGrp="1"/>
          </p:cNvSpPr>
          <p:nvPr>
            <p:ph type="title"/>
          </p:nvPr>
        </p:nvSpPr>
        <p:spPr/>
        <p:txBody>
          <a:bodyPr/>
          <a:lstStyle/>
          <a:p>
            <a:r>
              <a:rPr lang="sv-SE" dirty="0"/>
              <a:t>Samtycke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15</a:t>
            </a:fld>
            <a:endParaRPr lang="sv-SE" dirty="0"/>
          </a:p>
        </p:txBody>
      </p:sp>
      <p:pic>
        <p:nvPicPr>
          <p:cNvPr id="5" name="Bildobjekt 4"/>
          <p:cNvPicPr/>
          <p:nvPr/>
        </p:nvPicPr>
        <p:blipFill rotWithShape="1">
          <a:blip r:embed="rId3">
            <a:extLst>
              <a:ext uri="{28A0092B-C50C-407E-A947-70E740481C1C}">
                <a14:useLocalDpi xmlns:a14="http://schemas.microsoft.com/office/drawing/2010/main" val="0"/>
              </a:ext>
            </a:extLst>
          </a:blip>
          <a:srcRect b="37620"/>
          <a:stretch/>
        </p:blipFill>
        <p:spPr bwMode="auto">
          <a:xfrm>
            <a:off x="934140" y="2624648"/>
            <a:ext cx="7342594" cy="1871938"/>
          </a:xfrm>
          <a:prstGeom prst="rect">
            <a:avLst/>
          </a:prstGeom>
          <a:noFill/>
          <a:ln>
            <a:noFill/>
          </a:ln>
        </p:spPr>
      </p:pic>
    </p:spTree>
    <p:extLst>
      <p:ext uri="{BB962C8B-B14F-4D97-AF65-F5344CB8AC3E}">
        <p14:creationId xmlns:p14="http://schemas.microsoft.com/office/powerpoint/2010/main" val="129512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789861"/>
            <a:ext cx="8024849" cy="4220678"/>
          </a:xfrm>
        </p:spPr>
        <p:txBody>
          <a:bodyPr>
            <a:normAutofit fontScale="70000" lnSpcReduction="20000"/>
          </a:bodyPr>
          <a:lstStyle/>
          <a:p>
            <a:pPr marL="90488" indent="0">
              <a:buNone/>
            </a:pPr>
            <a:r>
              <a:rPr lang="sv-SE" dirty="0"/>
              <a:t>Inskrivningsmeddelande sätter igång den korrekta hanteringen av samordningsprocessen och skickas så snart som möjligt så att alla aktörer kan starta upp planeringen inför patientens utskrivning.</a:t>
            </a:r>
          </a:p>
          <a:p>
            <a:pPr marL="90488" indent="0">
              <a:buNone/>
            </a:pPr>
            <a:r>
              <a:rPr lang="sv-SE" dirty="0"/>
              <a:t> </a:t>
            </a:r>
          </a:p>
          <a:p>
            <a:pPr marL="90488" indent="0">
              <a:buNone/>
            </a:pPr>
            <a:r>
              <a:rPr lang="sv-SE" dirty="0"/>
              <a:t>När ska inskrivningsmeddelande skickas?</a:t>
            </a:r>
          </a:p>
          <a:p>
            <a:pPr lvl="0"/>
            <a:r>
              <a:rPr lang="sv-SE" dirty="0"/>
              <a:t>Om patienten har ett pågående samordningsärende startat av kommunen i samband med att patienten skickas till akuten. </a:t>
            </a:r>
          </a:p>
          <a:p>
            <a:pPr lvl="0"/>
            <a:endParaRPr lang="sv-SE" dirty="0"/>
          </a:p>
          <a:p>
            <a:pPr lvl="0"/>
            <a:r>
              <a:rPr lang="sv-SE" dirty="0"/>
              <a:t>Om patienten blivit inskriven och samordningsbehov identifierats.</a:t>
            </a:r>
          </a:p>
          <a:p>
            <a:endParaRPr lang="sv-SE" dirty="0"/>
          </a:p>
          <a:p>
            <a:pPr lvl="0"/>
            <a:r>
              <a:rPr lang="sv-SE" dirty="0"/>
              <a:t>Om patienten blir återinskriven och redan har ett pågående samordningsärende. Det räcker inte att bara lägga till sig som aktör i ärendet. </a:t>
            </a:r>
          </a:p>
          <a:p>
            <a:endParaRPr lang="sv-SE" dirty="0"/>
          </a:p>
          <a:p>
            <a:pPr lvl="0"/>
            <a:r>
              <a:rPr lang="sv-SE" dirty="0"/>
              <a:t>Om patienten har ett pågående samordningsärende och byter avdelning genom att bli utskriven från en avdelning och inskriven på en annan avdelning. </a:t>
            </a:r>
          </a:p>
          <a:p>
            <a:pPr marL="90488" lvl="0" indent="0">
              <a:buNone/>
            </a:pPr>
            <a:endParaRPr lang="sv-SE" dirty="0"/>
          </a:p>
          <a:p>
            <a:r>
              <a:rPr lang="sv-SE" dirty="0"/>
              <a:t>Det ska även skickas om annan part/enhet behöver påbörja planering utan att samordning krävs.</a:t>
            </a:r>
          </a:p>
          <a:p>
            <a:endParaRPr lang="sv-SE" dirty="0"/>
          </a:p>
          <a:p>
            <a:endParaRPr lang="sv-SE" dirty="0"/>
          </a:p>
        </p:txBody>
      </p:sp>
      <p:sp>
        <p:nvSpPr>
          <p:cNvPr id="3" name="Rubrik 2"/>
          <p:cNvSpPr>
            <a:spLocks noGrp="1"/>
          </p:cNvSpPr>
          <p:nvPr>
            <p:ph type="title"/>
          </p:nvPr>
        </p:nvSpPr>
        <p:spPr/>
        <p:txBody>
          <a:bodyPr/>
          <a:lstStyle/>
          <a:p>
            <a:r>
              <a:rPr lang="sv-SE" sz="3200" dirty="0"/>
              <a:t>Inskrivningsmeddelande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16</a:t>
            </a:fld>
            <a:endParaRPr lang="sv-SE" dirty="0"/>
          </a:p>
        </p:txBody>
      </p:sp>
    </p:spTree>
    <p:extLst>
      <p:ext uri="{BB962C8B-B14F-4D97-AF65-F5344CB8AC3E}">
        <p14:creationId xmlns:p14="http://schemas.microsoft.com/office/powerpoint/2010/main" val="298928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Inskrivningsmeddelande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17</a:t>
            </a:fld>
            <a:endParaRPr lang="sv-SE" dirty="0"/>
          </a:p>
        </p:txBody>
      </p:sp>
      <p:pic>
        <p:nvPicPr>
          <p:cNvPr id="7" name="Bildobjekt 6"/>
          <p:cNvPicPr>
            <a:picLocks noChangeAspect="1"/>
          </p:cNvPicPr>
          <p:nvPr/>
        </p:nvPicPr>
        <p:blipFill>
          <a:blip r:embed="rId3"/>
          <a:stretch>
            <a:fillRect/>
          </a:stretch>
        </p:blipFill>
        <p:spPr>
          <a:xfrm>
            <a:off x="517642" y="1908918"/>
            <a:ext cx="2801540" cy="3852785"/>
          </a:xfrm>
          <a:prstGeom prst="rect">
            <a:avLst/>
          </a:prstGeom>
        </p:spPr>
      </p:pic>
      <p:pic>
        <p:nvPicPr>
          <p:cNvPr id="8" name="Bildobjekt 7"/>
          <p:cNvPicPr>
            <a:picLocks noChangeAspect="1"/>
          </p:cNvPicPr>
          <p:nvPr/>
        </p:nvPicPr>
        <p:blipFill>
          <a:blip r:embed="rId4"/>
          <a:stretch>
            <a:fillRect/>
          </a:stretch>
        </p:blipFill>
        <p:spPr>
          <a:xfrm>
            <a:off x="3540549" y="1891848"/>
            <a:ext cx="4695703" cy="1876112"/>
          </a:xfrm>
          <a:prstGeom prst="rect">
            <a:avLst/>
          </a:prstGeom>
        </p:spPr>
      </p:pic>
      <p:pic>
        <p:nvPicPr>
          <p:cNvPr id="9" name="Bildobjekt 8"/>
          <p:cNvPicPr>
            <a:picLocks noChangeAspect="1"/>
          </p:cNvPicPr>
          <p:nvPr/>
        </p:nvPicPr>
        <p:blipFill>
          <a:blip r:embed="rId5"/>
          <a:stretch>
            <a:fillRect/>
          </a:stretch>
        </p:blipFill>
        <p:spPr>
          <a:xfrm>
            <a:off x="3540549" y="3869947"/>
            <a:ext cx="4680813" cy="1891756"/>
          </a:xfrm>
          <a:prstGeom prst="rect">
            <a:avLst/>
          </a:prstGeom>
        </p:spPr>
      </p:pic>
    </p:spTree>
    <p:extLst>
      <p:ext uri="{BB962C8B-B14F-4D97-AF65-F5344CB8AC3E}">
        <p14:creationId xmlns:p14="http://schemas.microsoft.com/office/powerpoint/2010/main" val="302919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71304"/>
            <a:ext cx="8024849" cy="4039235"/>
          </a:xfrm>
        </p:spPr>
        <p:txBody>
          <a:bodyPr/>
          <a:lstStyle/>
          <a:p>
            <a:r>
              <a:rPr lang="sv-SE" dirty="0"/>
              <a:t>När man skickar inskrivningsmeddelandet så är det obligatoriskt att ta ställning till Behov av samordnad individuell planering</a:t>
            </a:r>
          </a:p>
          <a:p>
            <a:endParaRPr lang="sv-SE" dirty="0"/>
          </a:p>
          <a:p>
            <a:endParaRPr lang="sv-SE" dirty="0"/>
          </a:p>
          <a:p>
            <a:endParaRPr lang="sv-SE" dirty="0"/>
          </a:p>
          <a:p>
            <a:r>
              <a:rPr lang="sv-SE" dirty="0"/>
              <a:t>Om detta ändras under vårdtiden så är det viktigt att gå in och ändra detta då det är något som man tittar på i statistiken och betalningsansvar. </a:t>
            </a:r>
          </a:p>
          <a:p>
            <a:endParaRPr lang="sv-SE" dirty="0"/>
          </a:p>
        </p:txBody>
      </p:sp>
      <p:sp>
        <p:nvSpPr>
          <p:cNvPr id="3" name="Rubrik 2"/>
          <p:cNvSpPr>
            <a:spLocks noGrp="1"/>
          </p:cNvSpPr>
          <p:nvPr>
            <p:ph type="title"/>
          </p:nvPr>
        </p:nvSpPr>
        <p:spPr/>
        <p:txBody>
          <a:bodyPr/>
          <a:lstStyle/>
          <a:p>
            <a:r>
              <a:rPr lang="sv-SE" dirty="0"/>
              <a:t>Behov av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18</a:t>
            </a:fld>
            <a:endParaRPr lang="sv-SE" dirty="0"/>
          </a:p>
        </p:txBody>
      </p:sp>
      <p:pic>
        <p:nvPicPr>
          <p:cNvPr id="5" name="Bildobjekt 4" descr="cid:image001.jpg@01D5DC1D.69695250"/>
          <p:cNvPicPr/>
          <p:nvPr/>
        </p:nvPicPr>
        <p:blipFill rotWithShape="1">
          <a:blip r:embed="rId3" r:link="rId4">
            <a:extLst>
              <a:ext uri="{28A0092B-C50C-407E-A947-70E740481C1C}">
                <a14:useLocalDpi xmlns:a14="http://schemas.microsoft.com/office/drawing/2010/main" val="0"/>
              </a:ext>
            </a:extLst>
          </a:blip>
          <a:srcRect t="9311" b="10729"/>
          <a:stretch/>
        </p:blipFill>
        <p:spPr bwMode="auto">
          <a:xfrm>
            <a:off x="927476" y="3170995"/>
            <a:ext cx="5611495" cy="888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33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extLst>
              <p:ext uri="{D42A27DB-BD31-4B8C-83A1-F6EECF244321}">
                <p14:modId xmlns:p14="http://schemas.microsoft.com/office/powerpoint/2010/main" val="3725642286"/>
              </p:ext>
            </p:extLst>
          </p:nvPr>
        </p:nvGraphicFramePr>
        <p:xfrm>
          <a:off x="1121790" y="1885360"/>
          <a:ext cx="6401849" cy="4155400"/>
        </p:xfrm>
        <a:graphic>
          <a:graphicData uri="http://schemas.openxmlformats.org/drawingml/2006/table">
            <a:tbl>
              <a:tblPr firstRow="1" firstCol="1" bandRow="1">
                <a:tableStyleId>{5C22544A-7EE6-4342-B048-85BDC9FD1C3A}</a:tableStyleId>
              </a:tblPr>
              <a:tblGrid>
                <a:gridCol w="2446533">
                  <a:extLst>
                    <a:ext uri="{9D8B030D-6E8A-4147-A177-3AD203B41FA5}">
                      <a16:colId xmlns:a16="http://schemas.microsoft.com/office/drawing/2014/main" val="160555989"/>
                    </a:ext>
                  </a:extLst>
                </a:gridCol>
                <a:gridCol w="3955316">
                  <a:extLst>
                    <a:ext uri="{9D8B030D-6E8A-4147-A177-3AD203B41FA5}">
                      <a16:colId xmlns:a16="http://schemas.microsoft.com/office/drawing/2014/main" val="4052151979"/>
                    </a:ext>
                  </a:extLst>
                </a:gridCol>
              </a:tblGrid>
              <a:tr h="200195">
                <a:tc>
                  <a:txBody>
                    <a:bodyPr/>
                    <a:lstStyle/>
                    <a:p>
                      <a:pPr>
                        <a:lnSpc>
                          <a:spcPts val="1400"/>
                        </a:lnSpc>
                        <a:spcAft>
                          <a:spcPts val="600"/>
                        </a:spcAft>
                      </a:pPr>
                      <a:r>
                        <a:rPr lang="sv-SE" sz="1000">
                          <a:effectLst/>
                        </a:rPr>
                        <a:t>Fördefinierade titlar/rubriker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Beskrivning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260200"/>
                  </a:ext>
                </a:extLst>
              </a:tr>
              <a:tr h="630885">
                <a:tc>
                  <a:txBody>
                    <a:bodyPr/>
                    <a:lstStyle/>
                    <a:p>
                      <a:pPr>
                        <a:lnSpc>
                          <a:spcPts val="1400"/>
                        </a:lnSpc>
                        <a:spcAft>
                          <a:spcPts val="600"/>
                        </a:spcAft>
                      </a:pPr>
                      <a:r>
                        <a:rPr lang="sv-SE" sz="1000">
                          <a:effectLst/>
                        </a:rPr>
                        <a:t>Inmeddelande Akuten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när person skickas till sjukhus efter bedömning av legitimerad hälso- och sjukvårdspersonal. Skickas av kommunen.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6837650"/>
                  </a:ext>
                </a:extLst>
              </a:tr>
              <a:tr h="630885">
                <a:tc>
                  <a:txBody>
                    <a:bodyPr/>
                    <a:lstStyle/>
                    <a:p>
                      <a:pPr>
                        <a:lnSpc>
                          <a:spcPts val="1400"/>
                        </a:lnSpc>
                        <a:spcAft>
                          <a:spcPts val="600"/>
                        </a:spcAft>
                      </a:pPr>
                      <a:r>
                        <a:rPr lang="sv-SE" sz="1000">
                          <a:effectLst/>
                        </a:rPr>
                        <a:t>Planeringsspår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Används för att meddela samordningsbehov. Slutenvården ansvarar i samråd med övriga aktörer för att ta ställning till planeringsspår grönt, gult, orange eller rött använd gärna fras.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213151"/>
                  </a:ext>
                </a:extLst>
              </a:tr>
              <a:tr h="415540">
                <a:tc>
                  <a:txBody>
                    <a:bodyPr/>
                    <a:lstStyle/>
                    <a:p>
                      <a:pPr>
                        <a:lnSpc>
                          <a:spcPts val="1400"/>
                        </a:lnSpc>
                        <a:spcAft>
                          <a:spcPts val="600"/>
                        </a:spcAft>
                      </a:pPr>
                      <a:r>
                        <a:rPr lang="sv-SE" sz="1000">
                          <a:effectLst/>
                        </a:rPr>
                        <a:t>Enstaka uppdrag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t ex suturtagning, KAD-dragning, borttagande av agraffer eller sårkontroll efter operation.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275194"/>
                  </a:ext>
                </a:extLst>
              </a:tr>
              <a:tr h="415540">
                <a:tc>
                  <a:txBody>
                    <a:bodyPr/>
                    <a:lstStyle/>
                    <a:p>
                      <a:pPr>
                        <a:lnSpc>
                          <a:spcPts val="1400"/>
                        </a:lnSpc>
                        <a:spcAft>
                          <a:spcPts val="600"/>
                        </a:spcAft>
                      </a:pPr>
                      <a:r>
                        <a:rPr lang="sv-SE" sz="1000">
                          <a:effectLst/>
                        </a:rPr>
                        <a:t>Omvårdnad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sjuksköterska i hemsjukvård eller boende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193727"/>
                  </a:ext>
                </a:extLst>
              </a:tr>
              <a:tr h="200195">
                <a:tc>
                  <a:txBody>
                    <a:bodyPr/>
                    <a:lstStyle/>
                    <a:p>
                      <a:pPr>
                        <a:lnSpc>
                          <a:spcPts val="1400"/>
                        </a:lnSpc>
                        <a:spcAft>
                          <a:spcPts val="600"/>
                        </a:spcAft>
                      </a:pPr>
                      <a:r>
                        <a:rPr lang="sv-SE" sz="1000">
                          <a:effectLst/>
                        </a:rPr>
                        <a:t>Rehabilitering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paramedicinsk personal.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5857"/>
                  </a:ext>
                </a:extLst>
              </a:tr>
              <a:tr h="415540">
                <a:tc>
                  <a:txBody>
                    <a:bodyPr/>
                    <a:lstStyle/>
                    <a:p>
                      <a:pPr>
                        <a:lnSpc>
                          <a:spcPts val="1400"/>
                        </a:lnSpc>
                        <a:spcAft>
                          <a:spcPts val="600"/>
                        </a:spcAft>
                      </a:pPr>
                      <a:r>
                        <a:rPr lang="sv-SE" sz="1000">
                          <a:effectLst/>
                        </a:rPr>
                        <a:t>Bistånd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biståndshandläggare på socialtjänsten t.ex. för att initiera en behovsbedömning.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47400"/>
                  </a:ext>
                </a:extLst>
              </a:tr>
              <a:tr h="415540">
                <a:tc>
                  <a:txBody>
                    <a:bodyPr/>
                    <a:lstStyle/>
                    <a:p>
                      <a:pPr>
                        <a:lnSpc>
                          <a:spcPts val="1400"/>
                        </a:lnSpc>
                        <a:spcAft>
                          <a:spcPts val="600"/>
                        </a:spcAft>
                      </a:pPr>
                      <a:r>
                        <a:rPr lang="sv-SE" sz="1000">
                          <a:effectLst/>
                        </a:rPr>
                        <a:t>Samordningsbehov öppenvård och kommun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för att beskriva samordningsbehov utanför vårdtillfälle.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410384"/>
                  </a:ext>
                </a:extLst>
              </a:tr>
              <a:tr h="415540">
                <a:tc>
                  <a:txBody>
                    <a:bodyPr/>
                    <a:lstStyle/>
                    <a:p>
                      <a:pPr>
                        <a:lnSpc>
                          <a:spcPts val="1400"/>
                        </a:lnSpc>
                        <a:spcAft>
                          <a:spcPts val="600"/>
                        </a:spcAft>
                      </a:pPr>
                      <a:r>
                        <a:rPr lang="sv-SE" sz="1000">
                          <a:effectLst/>
                        </a:rPr>
                        <a:t>Utskrivningsmeddelande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av slutenvården för att informera om att patienten skrivs ut och lämnar sjukhuset.</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300436"/>
                  </a:ext>
                </a:extLst>
              </a:tr>
              <a:tr h="415540">
                <a:tc>
                  <a:txBody>
                    <a:bodyPr/>
                    <a:lstStyle/>
                    <a:p>
                      <a:pPr>
                        <a:lnSpc>
                          <a:spcPts val="1400"/>
                        </a:lnSpc>
                        <a:spcAft>
                          <a:spcPts val="600"/>
                        </a:spcAft>
                      </a:pPr>
                      <a:r>
                        <a:rPr lang="sv-SE" sz="1000">
                          <a:effectLst/>
                        </a:rPr>
                        <a:t>Valfri titel</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För övriga meddelanden anges ämne fritt (men viktigt att vara tydlig så rätt aktör tar del av meddelandet).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040152"/>
                  </a:ext>
                </a:extLst>
              </a:tr>
            </a:tbl>
          </a:graphicData>
        </a:graphic>
      </p:graphicFrame>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19</a:t>
            </a:fld>
            <a:endParaRPr lang="sv-SE" dirty="0"/>
          </a:p>
        </p:txBody>
      </p:sp>
    </p:spTree>
    <p:extLst>
      <p:ext uri="{BB962C8B-B14F-4D97-AF65-F5344CB8AC3E}">
        <p14:creationId xmlns:p14="http://schemas.microsoft.com/office/powerpoint/2010/main" val="381135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Link slutenvård</a:t>
            </a:r>
          </a:p>
        </p:txBody>
      </p:sp>
      <p:sp>
        <p:nvSpPr>
          <p:cNvPr id="3" name="Platshållare för text 2"/>
          <p:cNvSpPr>
            <a:spLocks noGrp="1"/>
          </p:cNvSpPr>
          <p:nvPr>
            <p:ph type="body" sz="quarter" idx="13"/>
          </p:nvPr>
        </p:nvSpPr>
        <p:spPr/>
        <p:txBody>
          <a:bodyPr/>
          <a:lstStyle/>
          <a:p>
            <a:r>
              <a:rPr lang="sv-SE" dirty="0"/>
              <a:t>Utbildning i Cosmic</a:t>
            </a:r>
          </a:p>
        </p:txBody>
      </p:sp>
      <p:sp>
        <p:nvSpPr>
          <p:cNvPr id="4" name="Platshållare för sidfot 3"/>
          <p:cNvSpPr>
            <a:spLocks noGrp="1"/>
          </p:cNvSpPr>
          <p:nvPr>
            <p:ph type="ftr" sz="quarter" idx="11"/>
          </p:nvPr>
        </p:nvSpPr>
        <p:spPr/>
        <p:txBody>
          <a:bodyPr/>
          <a:lstStyle/>
          <a:p>
            <a:r>
              <a:rPr lang="sv-SE" dirty="0"/>
              <a:t>Dagens tema, 2016-01-01, Förnamn Efternamn</a:t>
            </a:r>
          </a:p>
        </p:txBody>
      </p:sp>
    </p:spTree>
    <p:extLst>
      <p:ext uri="{BB962C8B-B14F-4D97-AF65-F5344CB8AC3E}">
        <p14:creationId xmlns:p14="http://schemas.microsoft.com/office/powerpoint/2010/main" val="76489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956006" y="2409825"/>
            <a:ext cx="5027201" cy="3600450"/>
          </a:xfrm>
          <a:prstGeom prst="rect">
            <a:avLst/>
          </a:prstGeom>
        </p:spPr>
      </p:pic>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20</a:t>
            </a:fld>
            <a:endParaRPr lang="sv-SE" dirty="0"/>
          </a:p>
        </p:txBody>
      </p:sp>
    </p:spTree>
    <p:extLst>
      <p:ext uri="{BB962C8B-B14F-4D97-AF65-F5344CB8AC3E}">
        <p14:creationId xmlns:p14="http://schemas.microsoft.com/office/powerpoint/2010/main" val="1372763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30458"/>
            <a:ext cx="8024849" cy="3880081"/>
          </a:xfrm>
        </p:spPr>
        <p:txBody>
          <a:bodyPr>
            <a:normAutofit lnSpcReduction="10000"/>
          </a:bodyPr>
          <a:lstStyle/>
          <a:p>
            <a:r>
              <a:rPr lang="sv-SE" dirty="0"/>
              <a:t>Generellt meddelande - fast titel och fras för att underlätta att fylla i informationen kring varför det är bedömt att vara ett specifikt spår. </a:t>
            </a:r>
          </a:p>
          <a:p>
            <a:pPr marL="90488" indent="0">
              <a:buNone/>
            </a:pPr>
            <a:endParaRPr lang="sv-SE" dirty="0"/>
          </a:p>
          <a:p>
            <a:r>
              <a:rPr lang="sv-SE" dirty="0"/>
              <a:t>Planeringsspåren ska vara en hjälp för berörda för att kunna förstå hur mycket hjälp en patient behöver. </a:t>
            </a:r>
          </a:p>
          <a:p>
            <a:endParaRPr lang="sv-SE" dirty="0"/>
          </a:p>
          <a:p>
            <a:r>
              <a:rPr lang="sv-SE" dirty="0"/>
              <a:t>En del verksamheter skickar istället ett status men det kan vara bra att sammanfoga dessa med planeringsspåren för att då följa riktlinjen och att alla aktörer börjar prata samma ”språk”. </a:t>
            </a:r>
          </a:p>
          <a:p>
            <a:endParaRPr lang="sv-SE" dirty="0"/>
          </a:p>
        </p:txBody>
      </p:sp>
      <p:sp>
        <p:nvSpPr>
          <p:cNvPr id="3" name="Rubrik 2"/>
          <p:cNvSpPr>
            <a:spLocks noGrp="1"/>
          </p:cNvSpPr>
          <p:nvPr>
            <p:ph type="title"/>
          </p:nvPr>
        </p:nvSpPr>
        <p:spPr/>
        <p:txBody>
          <a:bodyPr/>
          <a:lstStyle/>
          <a:p>
            <a:r>
              <a:rPr lang="sv-SE" dirty="0"/>
              <a:t>Planeringsspår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21</a:t>
            </a:fld>
            <a:endParaRPr lang="sv-SE" dirty="0"/>
          </a:p>
        </p:txBody>
      </p:sp>
    </p:spTree>
    <p:extLst>
      <p:ext uri="{BB962C8B-B14F-4D97-AF65-F5344CB8AC3E}">
        <p14:creationId xmlns:p14="http://schemas.microsoft.com/office/powerpoint/2010/main" val="392396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0400"/>
            <a:ext cx="8024849" cy="4622800"/>
          </a:xfrm>
        </p:spPr>
        <p:txBody>
          <a:bodyPr/>
          <a:lstStyle/>
          <a:p>
            <a:r>
              <a:rPr lang="sv-SE" dirty="0"/>
              <a:t>Anteckningar som skrivs under ett vårdtillfälle visas upp i fliken Journal som kan läsas av kommunen. </a:t>
            </a:r>
          </a:p>
          <a:p>
            <a:endParaRPr lang="sv-SE" dirty="0"/>
          </a:p>
          <a:p>
            <a:endParaRPr lang="sv-SE" dirty="0"/>
          </a:p>
          <a:p>
            <a:endParaRPr lang="sv-SE" dirty="0"/>
          </a:p>
          <a:p>
            <a:r>
              <a:rPr lang="sv-SE" dirty="0"/>
              <a:t>Tex är det lämpligt att ADL-bedömningen skrivs som en journalanteckning, denna visas sedan upp i vyn paramedicin. Om man vill förtydliga att ADL-bedömning är gjord kan man skicka ett generellt meddelande med titel Rehabilitering där man kort säger att bedömningen är gjord. </a:t>
            </a:r>
          </a:p>
        </p:txBody>
      </p:sp>
      <p:sp>
        <p:nvSpPr>
          <p:cNvPr id="3" name="Rubrik 2"/>
          <p:cNvSpPr>
            <a:spLocks noGrp="1"/>
          </p:cNvSpPr>
          <p:nvPr>
            <p:ph type="title"/>
          </p:nvPr>
        </p:nvSpPr>
        <p:spPr/>
        <p:txBody>
          <a:bodyPr/>
          <a:lstStyle/>
          <a:p>
            <a:r>
              <a:rPr lang="sv-SE" dirty="0"/>
              <a:t>Vyer i </a:t>
            </a:r>
            <a:r>
              <a:rPr lang="sv-SE"/>
              <a:t>fliken Journal</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22</a:t>
            </a:fld>
            <a:endParaRPr lang="sv-SE" dirty="0"/>
          </a:p>
        </p:txBody>
      </p:sp>
      <p:pic>
        <p:nvPicPr>
          <p:cNvPr id="5" name="Bildobjekt 4"/>
          <p:cNvPicPr>
            <a:picLocks noChangeAspect="1"/>
          </p:cNvPicPr>
          <p:nvPr/>
        </p:nvPicPr>
        <p:blipFill>
          <a:blip r:embed="rId3"/>
          <a:stretch>
            <a:fillRect/>
          </a:stretch>
        </p:blipFill>
        <p:spPr>
          <a:xfrm>
            <a:off x="880291" y="2778126"/>
            <a:ext cx="7178666" cy="755649"/>
          </a:xfrm>
          <a:prstGeom prst="rect">
            <a:avLst/>
          </a:prstGeom>
        </p:spPr>
      </p:pic>
    </p:spTree>
    <p:extLst>
      <p:ext uri="{BB962C8B-B14F-4D97-AF65-F5344CB8AC3E}">
        <p14:creationId xmlns:p14="http://schemas.microsoft.com/office/powerpoint/2010/main" val="3609362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66507"/>
            <a:ext cx="8024849" cy="4144032"/>
          </a:xfrm>
        </p:spPr>
        <p:txBody>
          <a:bodyPr>
            <a:normAutofit/>
          </a:bodyPr>
          <a:lstStyle/>
          <a:p>
            <a:r>
              <a:rPr lang="sv-SE" sz="2000" dirty="0"/>
              <a:t>Preliminärt utskrivningsdatum anges i Inskrivningsmeddelande. Det är detta datum som alla berörda aktör ska planera sina insatser mot för att patienten ska kunna lämna sjukhuset.  </a:t>
            </a:r>
          </a:p>
          <a:p>
            <a:endParaRPr lang="sv-SE" sz="2000" dirty="0"/>
          </a:p>
          <a:p>
            <a:r>
              <a:rPr lang="sv-SE" sz="2000" dirty="0"/>
              <a:t>Ett preliminärt datum kan alltid förändras, tidigare eller senare läggas, men det behöver förmedlas till övriga involverade aktörer så fort det är beslutat även före och under helg. </a:t>
            </a:r>
          </a:p>
          <a:p>
            <a:endParaRPr lang="sv-SE" sz="2000" dirty="0"/>
          </a:p>
          <a:p>
            <a:r>
              <a:rPr lang="sv-SE" sz="2000" dirty="0"/>
              <a:t>Meddelande om </a:t>
            </a:r>
            <a:r>
              <a:rPr lang="sv-SE" sz="2000" i="1" dirty="0"/>
              <a:t>Ny beräknad tidpunkt</a:t>
            </a:r>
            <a:r>
              <a:rPr lang="sv-SE" sz="2000" dirty="0"/>
              <a:t> </a:t>
            </a:r>
            <a:r>
              <a:rPr lang="sv-SE" sz="2000" i="1" dirty="0"/>
              <a:t>för utskrivning </a:t>
            </a:r>
            <a:r>
              <a:rPr lang="sv-SE" sz="2000" dirty="0"/>
              <a:t>ska alltid användas när datumet för utskrivning ändras. </a:t>
            </a:r>
          </a:p>
          <a:p>
            <a:endParaRPr lang="sv-SE" dirty="0"/>
          </a:p>
        </p:txBody>
      </p:sp>
      <p:sp>
        <p:nvSpPr>
          <p:cNvPr id="3" name="Rubrik 2"/>
          <p:cNvSpPr>
            <a:spLocks noGrp="1"/>
          </p:cNvSpPr>
          <p:nvPr>
            <p:ph type="title"/>
          </p:nvPr>
        </p:nvSpPr>
        <p:spPr/>
        <p:txBody>
          <a:bodyPr/>
          <a:lstStyle/>
          <a:p>
            <a:r>
              <a:rPr lang="sv-SE" sz="3200" dirty="0"/>
              <a:t>Skicka meddelande om Ny preliminär tid för utskrivning  </a:t>
            </a:r>
            <a:br>
              <a:rPr lang="sv-SE" b="1"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23</a:t>
            </a:fld>
            <a:endParaRPr lang="sv-SE" dirty="0"/>
          </a:p>
        </p:txBody>
      </p:sp>
    </p:spTree>
    <p:extLst>
      <p:ext uri="{BB962C8B-B14F-4D97-AF65-F5344CB8AC3E}">
        <p14:creationId xmlns:p14="http://schemas.microsoft.com/office/powerpoint/2010/main" val="897249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Utskrivningsplan - används vid utskrivning av patienten och ska innehålla information till patienten om vad som har planerats under vårdtiden inför patientens utskrivning.  </a:t>
            </a:r>
          </a:p>
          <a:p>
            <a:endParaRPr lang="sv-SE" dirty="0"/>
          </a:p>
          <a:p>
            <a:r>
              <a:rPr lang="sv-SE" dirty="0"/>
              <a:t>SIP - slutenvården är med på SIP-möte om patienten planeras inom det röda planeringsspåret. Då ska man skriva den del av SIP som den egna enheten ansvarar för. </a:t>
            </a:r>
          </a:p>
        </p:txBody>
      </p:sp>
      <p:sp>
        <p:nvSpPr>
          <p:cNvPr id="3" name="Rubrik 2"/>
          <p:cNvSpPr>
            <a:spLocks noGrp="1"/>
          </p:cNvSpPr>
          <p:nvPr>
            <p:ph type="title"/>
          </p:nvPr>
        </p:nvSpPr>
        <p:spPr/>
        <p:txBody>
          <a:bodyPr/>
          <a:lstStyle/>
          <a:p>
            <a:r>
              <a:rPr lang="sv-SE" dirty="0"/>
              <a:t>Utskrivningsplan och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24</a:t>
            </a:fld>
            <a:endParaRPr lang="sv-SE" dirty="0"/>
          </a:p>
        </p:txBody>
      </p:sp>
    </p:spTree>
    <p:extLst>
      <p:ext uri="{BB962C8B-B14F-4D97-AF65-F5344CB8AC3E}">
        <p14:creationId xmlns:p14="http://schemas.microsoft.com/office/powerpoint/2010/main" val="235318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2460821"/>
            <a:ext cx="8024813" cy="1826974"/>
          </a:xfrm>
          <a:prstGeom prst="rect">
            <a:avLst/>
          </a:prstGeom>
        </p:spPr>
      </p:pic>
      <p:sp>
        <p:nvSpPr>
          <p:cNvPr id="3" name="Rubrik 2"/>
          <p:cNvSpPr>
            <a:spLocks noGrp="1"/>
          </p:cNvSpPr>
          <p:nvPr>
            <p:ph type="title"/>
          </p:nvPr>
        </p:nvSpPr>
        <p:spPr/>
        <p:txBody>
          <a:bodyPr/>
          <a:lstStyle/>
          <a:p>
            <a:r>
              <a:rPr lang="sv-SE" dirty="0"/>
              <a:t>Utskrivningsplan och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25</a:t>
            </a:fld>
            <a:endParaRPr lang="sv-SE" dirty="0"/>
          </a:p>
        </p:txBody>
      </p:sp>
    </p:spTree>
    <p:extLst>
      <p:ext uri="{BB962C8B-B14F-4D97-AF65-F5344CB8AC3E}">
        <p14:creationId xmlns:p14="http://schemas.microsoft.com/office/powerpoint/2010/main" val="187561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94788"/>
            <a:ext cx="8319155" cy="4115751"/>
          </a:xfrm>
        </p:spPr>
        <p:txBody>
          <a:bodyPr>
            <a:normAutofit fontScale="77500" lnSpcReduction="20000"/>
          </a:bodyPr>
          <a:lstStyle/>
          <a:p>
            <a:r>
              <a:rPr lang="sv-SE" dirty="0"/>
              <a:t>Innan en person kan vara utskrivningsklar ska slutenvården kartlägga och dokumentera personens behov av </a:t>
            </a:r>
          </a:p>
          <a:p>
            <a:pPr marL="990600">
              <a:buFont typeface="Wingdings" panose="05000000000000000000" pitchFamily="2" charset="2"/>
              <a:buChar char="Ø"/>
            </a:pPr>
            <a:r>
              <a:rPr lang="sv-SE" dirty="0"/>
              <a:t>medicinska insatser </a:t>
            </a:r>
          </a:p>
          <a:p>
            <a:pPr marL="990600">
              <a:buFont typeface="Wingdings" panose="05000000000000000000" pitchFamily="2" charset="2"/>
              <a:buChar char="Ø"/>
            </a:pPr>
            <a:r>
              <a:rPr lang="sv-SE" dirty="0"/>
              <a:t>rehabiliterande insatser</a:t>
            </a:r>
          </a:p>
          <a:p>
            <a:pPr marL="990600">
              <a:buFont typeface="Wingdings" panose="05000000000000000000" pitchFamily="2" charset="2"/>
              <a:buChar char="Ø"/>
            </a:pPr>
            <a:r>
              <a:rPr lang="sv-SE" dirty="0"/>
              <a:t>omvårdnads insatser</a:t>
            </a:r>
          </a:p>
          <a:p>
            <a:pPr marL="90488" indent="0">
              <a:buNone/>
            </a:pPr>
            <a:r>
              <a:rPr lang="sv-SE" dirty="0"/>
              <a:t>så att ansvar för dessa delar kan tas över av annan aktör i kommun eller primär-/öppenvård.</a:t>
            </a:r>
          </a:p>
          <a:p>
            <a:pPr marL="90488" indent="0">
              <a:buNone/>
            </a:pPr>
            <a:endParaRPr lang="sv-SE" dirty="0"/>
          </a:p>
          <a:p>
            <a:r>
              <a:rPr lang="sv-SE" dirty="0"/>
              <a:t>När patienten inte längre är i behov av slutenvård och kan lämna sjukhuset ska avdelningen skicka meddelande om Utskrivningsklar. </a:t>
            </a:r>
          </a:p>
          <a:p>
            <a:pPr marL="990600" indent="-358775">
              <a:buFont typeface="Wingdings" panose="05000000000000000000" pitchFamily="2" charset="2"/>
              <a:buChar char="Ø"/>
            </a:pPr>
            <a:r>
              <a:rPr lang="sv-SE" dirty="0"/>
              <a:t>Läkare bedömer och beslutar när en person är utskrivningsklar, men ska även inkludera andra professioners bedömningar. </a:t>
            </a:r>
          </a:p>
          <a:p>
            <a:pPr marL="84138" indent="0">
              <a:buNone/>
            </a:pPr>
            <a:endParaRPr lang="sv-SE" b="1" i="1" dirty="0">
              <a:solidFill>
                <a:srgbClr val="FF0000"/>
              </a:solidFill>
            </a:endParaRPr>
          </a:p>
          <a:p>
            <a:pPr marL="84138" indent="0">
              <a:buNone/>
            </a:pPr>
            <a:r>
              <a:rPr lang="sv-SE" b="1" i="1" dirty="0">
                <a:solidFill>
                  <a:srgbClr val="FF0000"/>
                </a:solidFill>
              </a:rPr>
              <a:t>OBS! </a:t>
            </a:r>
            <a:r>
              <a:rPr lang="sv-SE" dirty="0"/>
              <a:t>Om patienten blir försämrad och måste stanna kvar på sjukhuset så ska man återkalla </a:t>
            </a:r>
            <a:r>
              <a:rPr lang="sv-SE" i="1" dirty="0"/>
              <a:t>Utskrivningsklar</a:t>
            </a:r>
            <a:r>
              <a:rPr lang="sv-SE" dirty="0"/>
              <a:t> och istället skicka ett nytt meddelande om </a:t>
            </a:r>
            <a:r>
              <a:rPr lang="sv-SE" i="1" dirty="0"/>
              <a:t>Ny beräknad tidpunkt</a:t>
            </a:r>
            <a:r>
              <a:rPr lang="sv-SE" dirty="0"/>
              <a:t> </a:t>
            </a:r>
            <a:r>
              <a:rPr lang="sv-SE" i="1" dirty="0"/>
              <a:t>för utskrivning</a:t>
            </a:r>
            <a:r>
              <a:rPr lang="sv-SE" dirty="0"/>
              <a:t>.</a:t>
            </a:r>
          </a:p>
          <a:p>
            <a:pPr marL="90488" indent="0">
              <a:buNone/>
            </a:pPr>
            <a:endParaRPr lang="sv-SE" dirty="0"/>
          </a:p>
        </p:txBody>
      </p:sp>
      <p:sp>
        <p:nvSpPr>
          <p:cNvPr id="3" name="Rubrik 2"/>
          <p:cNvSpPr>
            <a:spLocks noGrp="1"/>
          </p:cNvSpPr>
          <p:nvPr>
            <p:ph type="title"/>
          </p:nvPr>
        </p:nvSpPr>
        <p:spPr/>
        <p:txBody>
          <a:bodyPr/>
          <a:lstStyle/>
          <a:p>
            <a:r>
              <a:rPr lang="sv-SE" sz="3200" dirty="0"/>
              <a:t>Meddelande om Utskrivningsklar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26</a:t>
            </a:fld>
            <a:endParaRPr lang="sv-SE" dirty="0"/>
          </a:p>
        </p:txBody>
      </p:sp>
    </p:spTree>
    <p:extLst>
      <p:ext uri="{BB962C8B-B14F-4D97-AF65-F5344CB8AC3E}">
        <p14:creationId xmlns:p14="http://schemas.microsoft.com/office/powerpoint/2010/main" val="835351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457236" y="2358299"/>
            <a:ext cx="8024813" cy="2503965"/>
          </a:xfrm>
          <a:prstGeom prst="rect">
            <a:avLst/>
          </a:prstGeom>
        </p:spPr>
      </p:pic>
      <p:sp>
        <p:nvSpPr>
          <p:cNvPr id="3" name="Rubrik 2"/>
          <p:cNvSpPr>
            <a:spLocks noGrp="1"/>
          </p:cNvSpPr>
          <p:nvPr>
            <p:ph type="title"/>
          </p:nvPr>
        </p:nvSpPr>
        <p:spPr/>
        <p:txBody>
          <a:bodyPr/>
          <a:lstStyle/>
          <a:p>
            <a:r>
              <a:rPr lang="sv-SE" sz="3200" dirty="0"/>
              <a:t>Meddelande om Utskrivningsklar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27</a:t>
            </a:fld>
            <a:endParaRPr lang="sv-SE" dirty="0"/>
          </a:p>
        </p:txBody>
      </p:sp>
    </p:spTree>
    <p:extLst>
      <p:ext uri="{BB962C8B-B14F-4D97-AF65-F5344CB8AC3E}">
        <p14:creationId xmlns:p14="http://schemas.microsoft.com/office/powerpoint/2010/main" val="49874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a:bodyPr>
          <a:lstStyle/>
          <a:p>
            <a:r>
              <a:rPr lang="sv-SE" dirty="0"/>
              <a:t>När patienten är redo att skrivas ut så görs utskrivning via fönster Registrera vård / In- och utskrivning. </a:t>
            </a:r>
          </a:p>
          <a:p>
            <a:r>
              <a:rPr lang="sv-SE" dirty="0"/>
              <a:t>I patientens samordningsärende kommer det att visas ett automatiskt meddelande att patienten blivit utskriven från avdelningen som också automatiskt tas bort som aktör i samordningsärendet.</a:t>
            </a:r>
          </a:p>
          <a:p>
            <a:r>
              <a:rPr lang="sv-SE" i="1" dirty="0"/>
              <a:t>OBS!</a:t>
            </a:r>
            <a:r>
              <a:rPr lang="sv-SE" dirty="0"/>
              <a:t> Det automatiska utskrivningsmeddelandet kommer skickas även om patienten ”bara” byter avdelning </a:t>
            </a:r>
            <a:r>
              <a:rPr lang="sv-SE" dirty="0" err="1"/>
              <a:t>pga</a:t>
            </a:r>
            <a:r>
              <a:rPr lang="sv-SE" dirty="0"/>
              <a:t> att en annan avdelning ska ta över det medicinska ansvaret (gäller ej utlokalisering). Vid byte av medicinskt ansvarig enhet så </a:t>
            </a:r>
            <a:r>
              <a:rPr lang="sv-SE" u="sng" dirty="0"/>
              <a:t>måste </a:t>
            </a:r>
            <a:r>
              <a:rPr lang="sv-SE" dirty="0"/>
              <a:t>den nya enheten skicka ett nytt inskrivningsmeddelande. </a:t>
            </a:r>
          </a:p>
          <a:p>
            <a:endParaRPr lang="sv-SE" dirty="0"/>
          </a:p>
        </p:txBody>
      </p:sp>
      <p:sp>
        <p:nvSpPr>
          <p:cNvPr id="3" name="Rubrik 2"/>
          <p:cNvSpPr>
            <a:spLocks noGrp="1"/>
          </p:cNvSpPr>
          <p:nvPr>
            <p:ph type="title"/>
          </p:nvPr>
        </p:nvSpPr>
        <p:spPr/>
        <p:txBody>
          <a:bodyPr/>
          <a:lstStyle/>
          <a:p>
            <a:r>
              <a:rPr lang="sv-SE" dirty="0"/>
              <a:t>Automatiskt utskrivningsmeddelande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28</a:t>
            </a:fld>
            <a:endParaRPr lang="sv-SE" dirty="0"/>
          </a:p>
        </p:txBody>
      </p:sp>
    </p:spTree>
    <p:extLst>
      <p:ext uri="{BB962C8B-B14F-4D97-AF65-F5344CB8AC3E}">
        <p14:creationId xmlns:p14="http://schemas.microsoft.com/office/powerpoint/2010/main" val="3778381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3987473"/>
            <a:ext cx="8024813" cy="2057644"/>
          </a:xfrm>
          <a:prstGeom prst="rect">
            <a:avLst/>
          </a:prstGeom>
        </p:spPr>
      </p:pic>
      <p:sp>
        <p:nvSpPr>
          <p:cNvPr id="3" name="Rubrik 2"/>
          <p:cNvSpPr>
            <a:spLocks noGrp="1"/>
          </p:cNvSpPr>
          <p:nvPr>
            <p:ph type="title"/>
          </p:nvPr>
        </p:nvSpPr>
        <p:spPr/>
        <p:txBody>
          <a:bodyPr/>
          <a:lstStyle/>
          <a:p>
            <a:r>
              <a:rPr lang="sv-SE" dirty="0"/>
              <a:t>Automatiskt utskrivningsmeddelande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29</a:t>
            </a:fld>
            <a:endParaRPr lang="sv-SE" dirty="0"/>
          </a:p>
        </p:txBody>
      </p:sp>
      <p:pic>
        <p:nvPicPr>
          <p:cNvPr id="6" name="Bildobjekt 5"/>
          <p:cNvPicPr>
            <a:picLocks noChangeAspect="1"/>
          </p:cNvPicPr>
          <p:nvPr/>
        </p:nvPicPr>
        <p:blipFill rotWithShape="1">
          <a:blip r:embed="rId4"/>
          <a:srcRect b="35098"/>
          <a:stretch/>
        </p:blipFill>
        <p:spPr>
          <a:xfrm>
            <a:off x="457236" y="2046122"/>
            <a:ext cx="7939512" cy="1594943"/>
          </a:xfrm>
          <a:prstGeom prst="rect">
            <a:avLst/>
          </a:prstGeom>
        </p:spPr>
      </p:pic>
    </p:spTree>
    <p:extLst>
      <p:ext uri="{BB962C8B-B14F-4D97-AF65-F5344CB8AC3E}">
        <p14:creationId xmlns:p14="http://schemas.microsoft.com/office/powerpoint/2010/main" val="273370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268942" y="1789862"/>
            <a:ext cx="8745966" cy="4201364"/>
          </a:xfrm>
          <a:prstGeom prst="rect">
            <a:avLst/>
          </a:prstGeom>
        </p:spPr>
      </p:pic>
      <p:sp>
        <p:nvSpPr>
          <p:cNvPr id="3" name="Rubrik 2"/>
          <p:cNvSpPr>
            <a:spLocks noGrp="1"/>
          </p:cNvSpPr>
          <p:nvPr>
            <p:ph type="title"/>
          </p:nvPr>
        </p:nvSpPr>
        <p:spPr/>
        <p:txBody>
          <a:bodyPr/>
          <a:lstStyle/>
          <a:p>
            <a:r>
              <a:rPr lang="sv-SE" sz="3200" dirty="0"/>
              <a:t>Vilka moment ska göras i Link under ett slutenvårdstillfälle?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a:t>
            </a:fld>
            <a:endParaRPr lang="sv-SE" dirty="0"/>
          </a:p>
        </p:txBody>
      </p:sp>
      <p:sp>
        <p:nvSpPr>
          <p:cNvPr id="6" name="Rektangel med rundade hörn 5"/>
          <p:cNvSpPr/>
          <p:nvPr/>
        </p:nvSpPr>
        <p:spPr>
          <a:xfrm>
            <a:off x="612482" y="2719189"/>
            <a:ext cx="1688328" cy="2364004"/>
          </a:xfrm>
          <a:prstGeom prst="roundRect">
            <a:avLst>
              <a:gd name="adj" fmla="val 10000"/>
            </a:avLst>
          </a:prstGeom>
          <a:blipFill>
            <a:blip r:embed="rId4">
              <a:extLst>
                <a:ext uri="{28A0092B-C50C-407E-A947-70E740481C1C}">
                  <a14:useLocalDpi xmlns:a14="http://schemas.microsoft.com/office/drawing/2010/main" val="0"/>
                </a:ext>
              </a:extLst>
            </a:blip>
            <a:srcRect/>
            <a:stretch>
              <a:fillRect l="-24000" r="-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ktangel 6"/>
          <p:cNvSpPr/>
          <p:nvPr/>
        </p:nvSpPr>
        <p:spPr>
          <a:xfrm>
            <a:off x="2517290" y="2193302"/>
            <a:ext cx="5899688" cy="3539430"/>
          </a:xfrm>
          <a:prstGeom prst="rect">
            <a:avLst/>
          </a:prstGeom>
        </p:spPr>
        <p:txBody>
          <a:bodyPr wrap="square">
            <a:spAutoFit/>
          </a:bodyPr>
          <a:lstStyle/>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Inskrivning på avdelning</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Samordningsbehov identifieras</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Inhämta och dokumentera samtycke </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Inskrivningsmeddelande</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Meddelande om planeringsspår</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Meddelande om ny preliminär tid för utskrivning</a:t>
            </a:r>
          </a:p>
          <a:p>
            <a:pPr marL="7938" lvl="1">
              <a:spcAft>
                <a:spcPts val="0"/>
              </a:spcAft>
              <a:tabLst>
                <a:tab pos="360363"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	(ska endast skickas om den planerade tidpunkten för 	utskrivning ändras)</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Skriv i Utskrivningsplan</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alltid Meddelande om utskrivningsklar (ska återkallas om patienten försämras och inte kan gå hem)</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Skriv ut utskrivningsplanen och överlämna till patienten</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Utskrivningsmeddelande vid behov</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Skriv ut patienten</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919527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När patienten är utlokaliserad har ”</a:t>
            </a:r>
            <a:r>
              <a:rPr lang="sv-SE" dirty="0" err="1"/>
              <a:t>bakavdelningen</a:t>
            </a:r>
            <a:r>
              <a:rPr lang="sv-SE" dirty="0"/>
              <a:t>” det medicinska ansvaret, tex beslutar om när patienten är utskrivningsklar och avdelningen där patienten vårdas har omvårdnadsansvaret. Det är den omvårdsansvariga avdelningen som initierar, startar upp ärendet och ansvarar för alla delar i samordningsprocessen i samverkan med ”</a:t>
            </a:r>
            <a:r>
              <a:rPr lang="sv-SE" dirty="0" err="1"/>
              <a:t>bakavdelningen</a:t>
            </a:r>
            <a:r>
              <a:rPr lang="sv-SE" dirty="0"/>
              <a:t>”. </a:t>
            </a:r>
          </a:p>
        </p:txBody>
      </p:sp>
      <p:sp>
        <p:nvSpPr>
          <p:cNvPr id="3" name="Rubrik 2"/>
          <p:cNvSpPr>
            <a:spLocks noGrp="1"/>
          </p:cNvSpPr>
          <p:nvPr>
            <p:ph type="title"/>
          </p:nvPr>
        </p:nvSpPr>
        <p:spPr/>
        <p:txBody>
          <a:bodyPr/>
          <a:lstStyle/>
          <a:p>
            <a:r>
              <a:rPr lang="sv-SE" dirty="0"/>
              <a:t>Utlokaliserad patient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30</a:t>
            </a:fld>
            <a:endParaRPr lang="sv-SE" dirty="0"/>
          </a:p>
        </p:txBody>
      </p:sp>
    </p:spTree>
    <p:extLst>
      <p:ext uri="{BB962C8B-B14F-4D97-AF65-F5344CB8AC3E}">
        <p14:creationId xmlns:p14="http://schemas.microsoft.com/office/powerpoint/2010/main" val="3723967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Utlokaliserad patient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31</a:t>
            </a:fld>
            <a:endParaRPr lang="sv-SE" dirty="0"/>
          </a:p>
        </p:txBody>
      </p:sp>
      <p:sp>
        <p:nvSpPr>
          <p:cNvPr id="6" name="Platshållare för innehåll 5"/>
          <p:cNvSpPr>
            <a:spLocks noGrp="1"/>
          </p:cNvSpPr>
          <p:nvPr>
            <p:ph idx="1"/>
          </p:nvPr>
        </p:nvSpPr>
        <p:spPr/>
        <p:txBody>
          <a:bodyPr/>
          <a:lstStyle/>
          <a:p>
            <a:endParaRPr lang="sv-SE"/>
          </a:p>
        </p:txBody>
      </p:sp>
      <p:pic>
        <p:nvPicPr>
          <p:cNvPr id="7" name="Bildobjekt 6"/>
          <p:cNvPicPr>
            <a:picLocks noChangeAspect="1"/>
          </p:cNvPicPr>
          <p:nvPr/>
        </p:nvPicPr>
        <p:blipFill>
          <a:blip r:embed="rId2"/>
          <a:stretch>
            <a:fillRect/>
          </a:stretch>
        </p:blipFill>
        <p:spPr>
          <a:xfrm>
            <a:off x="457200" y="2119700"/>
            <a:ext cx="8024849" cy="2899421"/>
          </a:xfrm>
          <a:prstGeom prst="rect">
            <a:avLst/>
          </a:prstGeom>
        </p:spPr>
      </p:pic>
    </p:spTree>
    <p:extLst>
      <p:ext uri="{BB962C8B-B14F-4D97-AF65-F5344CB8AC3E}">
        <p14:creationId xmlns:p14="http://schemas.microsoft.com/office/powerpoint/2010/main" val="832171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1048979" y="2409825"/>
            <a:ext cx="6841254" cy="3600450"/>
          </a:xfrm>
          <a:prstGeom prst="rect">
            <a:avLst/>
          </a:prstGeom>
        </p:spPr>
      </p:pic>
      <p:sp>
        <p:nvSpPr>
          <p:cNvPr id="3" name="Rubrik 2"/>
          <p:cNvSpPr>
            <a:spLocks noGrp="1"/>
          </p:cNvSpPr>
          <p:nvPr>
            <p:ph type="title"/>
          </p:nvPr>
        </p:nvSpPr>
        <p:spPr/>
        <p:txBody>
          <a:bodyPr/>
          <a:lstStyle/>
          <a:p>
            <a:r>
              <a:rPr lang="sv-SE" dirty="0"/>
              <a:t>Utlokaliserad patient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32</a:t>
            </a:fld>
            <a:endParaRPr lang="sv-SE" dirty="0"/>
          </a:p>
        </p:txBody>
      </p:sp>
    </p:spTree>
    <p:extLst>
      <p:ext uri="{BB962C8B-B14F-4D97-AF65-F5344CB8AC3E}">
        <p14:creationId xmlns:p14="http://schemas.microsoft.com/office/powerpoint/2010/main" val="316019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254112" y="1893073"/>
            <a:ext cx="6346224" cy="3976526"/>
          </a:xfrm>
          <a:prstGeom prst="rect">
            <a:avLst/>
          </a:prstGeom>
        </p:spPr>
      </p:pic>
      <p:sp>
        <p:nvSpPr>
          <p:cNvPr id="3" name="Rubrik 2"/>
          <p:cNvSpPr>
            <a:spLocks noGrp="1"/>
          </p:cNvSpPr>
          <p:nvPr>
            <p:ph type="title"/>
          </p:nvPr>
        </p:nvSpPr>
        <p:spPr/>
        <p:txBody>
          <a:bodyPr/>
          <a:lstStyle/>
          <a:p>
            <a:r>
              <a:rPr lang="sv-SE" dirty="0"/>
              <a:t>Historik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33</a:t>
            </a:fld>
            <a:endParaRPr lang="sv-SE" dirty="0"/>
          </a:p>
        </p:txBody>
      </p:sp>
    </p:spTree>
    <p:extLst>
      <p:ext uri="{BB962C8B-B14F-4D97-AF65-F5344CB8AC3E}">
        <p14:creationId xmlns:p14="http://schemas.microsoft.com/office/powerpoint/2010/main" val="64684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76226"/>
            <a:ext cx="8024849" cy="3934313"/>
          </a:xfrm>
        </p:spPr>
        <p:txBody>
          <a:bodyPr/>
          <a:lstStyle/>
          <a:p>
            <a:r>
              <a:rPr lang="sv-SE" dirty="0"/>
              <a:t>Ärendeöversikten – här visas de patienter där enheten är aktör. </a:t>
            </a:r>
          </a:p>
          <a:p>
            <a:r>
              <a:rPr lang="sv-SE" dirty="0"/>
              <a:t>Ska ge en snabb överblick över senaste meddelande, om planer startas, och koll på om de meddelanden som ingår i uppföljningen enligt Lagen om samverkan vid utskrivning från sluten hälso- och sjukvård.</a:t>
            </a:r>
          </a:p>
          <a:p>
            <a:pPr marL="892175">
              <a:buFontTx/>
              <a:buChar char="-"/>
            </a:pPr>
            <a:r>
              <a:rPr lang="sv-SE" dirty="0"/>
              <a:t>Inskrivningsmeddelande</a:t>
            </a:r>
          </a:p>
          <a:p>
            <a:pPr marL="892175">
              <a:buFontTx/>
              <a:buChar char="-"/>
            </a:pPr>
            <a:r>
              <a:rPr lang="sv-SE" dirty="0"/>
              <a:t>Utskrivningsklar</a:t>
            </a:r>
          </a:p>
          <a:p>
            <a:pPr marL="892175">
              <a:buFontTx/>
              <a:buChar char="-"/>
            </a:pPr>
            <a:r>
              <a:rPr lang="sv-SE" dirty="0"/>
              <a:t>Kallelse till SIP</a:t>
            </a:r>
          </a:p>
        </p:txBody>
      </p:sp>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a:t>
            </a:fld>
            <a:endParaRPr lang="sv-SE" dirty="0"/>
          </a:p>
        </p:txBody>
      </p:sp>
    </p:spTree>
    <p:extLst>
      <p:ext uri="{BB962C8B-B14F-4D97-AF65-F5344CB8AC3E}">
        <p14:creationId xmlns:p14="http://schemas.microsoft.com/office/powerpoint/2010/main" val="41239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04225" y="2035763"/>
            <a:ext cx="8024813" cy="2022513"/>
          </a:xfrm>
          <a:prstGeom prst="rect">
            <a:avLst/>
          </a:prstGeom>
        </p:spPr>
      </p:pic>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5</a:t>
            </a:fld>
            <a:endParaRPr lang="sv-SE" dirty="0"/>
          </a:p>
        </p:txBody>
      </p:sp>
      <p:pic>
        <p:nvPicPr>
          <p:cNvPr id="6" name="Bildobjekt 5"/>
          <p:cNvPicPr>
            <a:picLocks noChangeAspect="1"/>
          </p:cNvPicPr>
          <p:nvPr/>
        </p:nvPicPr>
        <p:blipFill>
          <a:blip r:embed="rId4"/>
          <a:stretch>
            <a:fillRect/>
          </a:stretch>
        </p:blipFill>
        <p:spPr>
          <a:xfrm>
            <a:off x="473051" y="4304178"/>
            <a:ext cx="4933950" cy="866775"/>
          </a:xfrm>
          <a:prstGeom prst="rect">
            <a:avLst/>
          </a:prstGeom>
        </p:spPr>
      </p:pic>
    </p:spTree>
    <p:extLst>
      <p:ext uri="{BB962C8B-B14F-4D97-AF65-F5344CB8AC3E}">
        <p14:creationId xmlns:p14="http://schemas.microsoft.com/office/powerpoint/2010/main" val="89669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6</a:t>
            </a:fld>
            <a:endParaRPr lang="sv-SE" dirty="0"/>
          </a:p>
        </p:txBody>
      </p:sp>
      <p:pic>
        <p:nvPicPr>
          <p:cNvPr id="5" name="Platshållare för innehåll 4"/>
          <p:cNvPicPr>
            <a:picLocks noGrp="1" noChangeAspect="1"/>
          </p:cNvPicPr>
          <p:nvPr>
            <p:ph idx="1"/>
          </p:nvPr>
        </p:nvPicPr>
        <p:blipFill>
          <a:blip r:embed="rId3"/>
          <a:stretch>
            <a:fillRect/>
          </a:stretch>
        </p:blipFill>
        <p:spPr>
          <a:xfrm>
            <a:off x="457236" y="4136110"/>
            <a:ext cx="8024813" cy="1524398"/>
          </a:xfrm>
          <a:prstGeom prst="rect">
            <a:avLst/>
          </a:prstGeom>
        </p:spPr>
      </p:pic>
      <p:pic>
        <p:nvPicPr>
          <p:cNvPr id="7" name="Bildobjekt 6"/>
          <p:cNvPicPr>
            <a:picLocks noChangeAspect="1"/>
          </p:cNvPicPr>
          <p:nvPr/>
        </p:nvPicPr>
        <p:blipFill>
          <a:blip r:embed="rId4"/>
          <a:stretch>
            <a:fillRect/>
          </a:stretch>
        </p:blipFill>
        <p:spPr>
          <a:xfrm>
            <a:off x="482697" y="2225162"/>
            <a:ext cx="4038600" cy="1762125"/>
          </a:xfrm>
          <a:prstGeom prst="rect">
            <a:avLst/>
          </a:prstGeom>
        </p:spPr>
      </p:pic>
    </p:spTree>
    <p:extLst>
      <p:ext uri="{BB962C8B-B14F-4D97-AF65-F5344CB8AC3E}">
        <p14:creationId xmlns:p14="http://schemas.microsoft.com/office/powerpoint/2010/main" val="244430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47134"/>
            <a:ext cx="8024849" cy="4063405"/>
          </a:xfrm>
        </p:spPr>
        <p:txBody>
          <a:bodyPr>
            <a:normAutofit fontScale="92500"/>
          </a:bodyPr>
          <a:lstStyle/>
          <a:p>
            <a:r>
              <a:rPr lang="sv-SE" dirty="0"/>
              <a:t>Patientens ärende fungerar lite olika beroende på hur samtyckena besvarats, så därför är det av stor vikt att efterfråga samtycke eller ta ställning till om det är </a:t>
            </a:r>
            <a:r>
              <a:rPr lang="sv-SE" dirty="0" err="1"/>
              <a:t>menprövning</a:t>
            </a:r>
            <a:r>
              <a:rPr lang="sv-SE" dirty="0"/>
              <a:t> som gäller. </a:t>
            </a:r>
          </a:p>
          <a:p>
            <a:endParaRPr lang="sv-SE" dirty="0"/>
          </a:p>
          <a:p>
            <a:r>
              <a:rPr lang="sv-SE" dirty="0"/>
              <a:t>Fraser kan användas i fritextfält i meddelanden. </a:t>
            </a:r>
          </a:p>
          <a:p>
            <a:endParaRPr lang="sv-SE" dirty="0"/>
          </a:p>
          <a:p>
            <a:r>
              <a:rPr lang="sv-SE" dirty="0"/>
              <a:t>Flikar Meddelande, Planer, Journal och Läkemedelslista</a:t>
            </a:r>
          </a:p>
          <a:p>
            <a:endParaRPr lang="sv-SE" dirty="0"/>
          </a:p>
          <a:p>
            <a:r>
              <a:rPr lang="sv-SE" dirty="0"/>
              <a:t>Skicka meddelande – finns fraser för att underlätta kommunikationen och skapa mer standardiserade meddelanden. </a:t>
            </a:r>
          </a:p>
        </p:txBody>
      </p:sp>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a:t>
            </a:fld>
            <a:endParaRPr lang="sv-SE" dirty="0"/>
          </a:p>
        </p:txBody>
      </p:sp>
    </p:spTree>
    <p:extLst>
      <p:ext uri="{BB962C8B-B14F-4D97-AF65-F5344CB8AC3E}">
        <p14:creationId xmlns:p14="http://schemas.microsoft.com/office/powerpoint/2010/main" val="159504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1985344"/>
            <a:ext cx="8024813" cy="267960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a:t>
            </a:fld>
            <a:endParaRPr lang="sv-SE" dirty="0"/>
          </a:p>
        </p:txBody>
      </p:sp>
      <p:pic>
        <p:nvPicPr>
          <p:cNvPr id="6" name="Bildobjekt 5"/>
          <p:cNvPicPr>
            <a:picLocks noChangeAspect="1"/>
          </p:cNvPicPr>
          <p:nvPr/>
        </p:nvPicPr>
        <p:blipFill>
          <a:blip r:embed="rId4"/>
          <a:stretch>
            <a:fillRect/>
          </a:stretch>
        </p:blipFill>
        <p:spPr>
          <a:xfrm>
            <a:off x="2198123" y="2909351"/>
            <a:ext cx="2515643" cy="3137487"/>
          </a:xfrm>
          <a:prstGeom prst="rect">
            <a:avLst/>
          </a:prstGeom>
        </p:spPr>
      </p:pic>
    </p:spTree>
    <p:extLst>
      <p:ext uri="{BB962C8B-B14F-4D97-AF65-F5344CB8AC3E}">
        <p14:creationId xmlns:p14="http://schemas.microsoft.com/office/powerpoint/2010/main" val="326442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488483"/>
            <a:ext cx="3772775" cy="2615290"/>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9</a:t>
            </a:fld>
            <a:endParaRPr lang="sv-SE" dirty="0"/>
          </a:p>
        </p:txBody>
      </p:sp>
      <p:pic>
        <p:nvPicPr>
          <p:cNvPr id="6" name="Bildobjekt 5"/>
          <p:cNvPicPr>
            <a:picLocks noChangeAspect="1"/>
          </p:cNvPicPr>
          <p:nvPr/>
        </p:nvPicPr>
        <p:blipFill>
          <a:blip r:embed="rId4"/>
          <a:stretch>
            <a:fillRect/>
          </a:stretch>
        </p:blipFill>
        <p:spPr>
          <a:xfrm>
            <a:off x="4555715" y="2488483"/>
            <a:ext cx="3706027" cy="2615290"/>
          </a:xfrm>
          <a:prstGeom prst="rect">
            <a:avLst/>
          </a:prstGeom>
        </p:spPr>
      </p:pic>
    </p:spTree>
    <p:extLst>
      <p:ext uri="{BB962C8B-B14F-4D97-AF65-F5344CB8AC3E}">
        <p14:creationId xmlns:p14="http://schemas.microsoft.com/office/powerpoint/2010/main" val="64758702"/>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2298</TotalTime>
  <Words>2667</Words>
  <Application>Microsoft Office PowerPoint</Application>
  <PresentationFormat>Bildspel på skärmen (4:3)</PresentationFormat>
  <Paragraphs>270</Paragraphs>
  <Slides>33</Slides>
  <Notes>30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33</vt:i4>
      </vt:variant>
    </vt:vector>
  </HeadingPairs>
  <TitlesOfParts>
    <vt:vector size="40" baseType="lpstr">
      <vt:lpstr>Arial</vt:lpstr>
      <vt:lpstr>Calibri</vt:lpstr>
      <vt:lpstr>Georgia</vt:lpstr>
      <vt:lpstr>Tahoma</vt:lpstr>
      <vt:lpstr>Times New Roman</vt:lpstr>
      <vt:lpstr>Wingdings</vt:lpstr>
      <vt:lpstr>blank</vt:lpstr>
      <vt:lpstr>PowerPoint-presentation</vt:lpstr>
      <vt:lpstr>PowerPoint-presentation</vt:lpstr>
      <vt:lpstr>Vilka moment ska göras i Link under ett slutenvårdstillfälle?</vt:lpstr>
      <vt:lpstr>Ärendeöversikt</vt:lpstr>
      <vt:lpstr>Ärendeöversikt</vt:lpstr>
      <vt:lpstr>Ärendeöversikt</vt:lpstr>
      <vt:lpstr>Patientens ärende</vt:lpstr>
      <vt:lpstr>Patientens ärende</vt:lpstr>
      <vt:lpstr>Patientens ärende</vt:lpstr>
      <vt:lpstr>Patientens ärende</vt:lpstr>
      <vt:lpstr>På avdelning </vt:lpstr>
      <vt:lpstr>På avdelning </vt:lpstr>
      <vt:lpstr>Ta del av tidigare meddelande</vt:lpstr>
      <vt:lpstr>Ta del av tidigare meddelande</vt:lpstr>
      <vt:lpstr>Samtycke</vt:lpstr>
      <vt:lpstr>Inskrivningsmeddelande</vt:lpstr>
      <vt:lpstr>Inskrivningsmeddelande</vt:lpstr>
      <vt:lpstr>Behov av SIP</vt:lpstr>
      <vt:lpstr>Generella meddelanden</vt:lpstr>
      <vt:lpstr>Generella meddelanden</vt:lpstr>
      <vt:lpstr>Planeringsspår</vt:lpstr>
      <vt:lpstr>Vyer i fliken Journal</vt:lpstr>
      <vt:lpstr>Skicka meddelande om Ny preliminär tid för utskrivning   </vt:lpstr>
      <vt:lpstr>Utskrivningsplan och SIP</vt:lpstr>
      <vt:lpstr>Utskrivningsplan och SIP</vt:lpstr>
      <vt:lpstr>Meddelande om Utskrivningsklar</vt:lpstr>
      <vt:lpstr>Meddelande om Utskrivningsklar</vt:lpstr>
      <vt:lpstr>Automatiskt utskrivningsmeddelande</vt:lpstr>
      <vt:lpstr>Automatiskt utskrivningsmeddelande</vt:lpstr>
      <vt:lpstr>Utlokaliserad patient</vt:lpstr>
      <vt:lpstr>Utlokaliserad patient</vt:lpstr>
      <vt:lpstr>Utlokaliserad patient</vt:lpstr>
      <vt:lpstr>Historik</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Andersson Kihlberg Karin</dc:creator>
  <cp:lastModifiedBy>Hellman Jessica</cp:lastModifiedBy>
  <cp:revision>78</cp:revision>
  <cp:lastPrinted>2020-10-06T08:34:39Z</cp:lastPrinted>
  <dcterms:created xsi:type="dcterms:W3CDTF">2020-09-07T07:04:48Z</dcterms:created>
  <dcterms:modified xsi:type="dcterms:W3CDTF">2024-01-17T14:14:12Z</dcterms:modified>
</cp:coreProperties>
</file>