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64" r:id="rId3"/>
    <p:sldId id="265" r:id="rId4"/>
    <p:sldId id="270" r:id="rId5"/>
    <p:sldId id="280" r:id="rId6"/>
    <p:sldId id="272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mée Sanna" initials="BS" lastIdx="1" clrIdx="0">
    <p:extLst>
      <p:ext uri="{19B8F6BF-5375-455C-9EA6-DF929625EA0E}">
        <p15:presenceInfo xmlns:p15="http://schemas.microsoft.com/office/powerpoint/2012/main" userId="S::Sanna.Bromee@regionostergotland.se::078fac23-2170-47f7-935d-138322abbe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4F4"/>
    <a:srgbClr val="B8462B"/>
    <a:srgbClr val="FEDCCE"/>
    <a:srgbClr val="FDC9B4"/>
    <a:srgbClr val="FFDDDE"/>
    <a:srgbClr val="6F122E"/>
    <a:srgbClr val="9D1E52"/>
    <a:srgbClr val="FB575C"/>
    <a:srgbClr val="D47800"/>
    <a:srgbClr val="092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82" autoAdjust="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847F-84E3-42AF-A07E-A8329D91AC85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86AA-019F-4545-89D2-9D10920C7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30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1B8D440B-5C35-42B5-8AD4-3606CB666BB4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687" r:id="rId14"/>
    <p:sldLayoutId id="2147483688" r:id="rId15"/>
    <p:sldLayoutId id="2147483695" r:id="rId16"/>
    <p:sldLayoutId id="2147483700" r:id="rId17"/>
    <p:sldLayoutId id="2147483696" r:id="rId18"/>
    <p:sldLayoutId id="2147483702" r:id="rId19"/>
    <p:sldLayoutId id="2147483692" r:id="rId20"/>
    <p:sldLayoutId id="2147483693" r:id="rId21"/>
    <p:sldLayoutId id="2147483701" r:id="rId22"/>
    <p:sldLayoutId id="214748365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LevandeBibliotek@regionostergotland.se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ardgivare.regionostergotland.se/vgw/utveckling-och-kompetens/kurser-forelasningar-och-konferenser/battre-hela-tiden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ostergotland.se/vgw/utveckling-och-kompetens/kurser-forelasningar-och-konferenser/battre-hela-tide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itebattrehelatiden@regionostergotland.se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ardgivare.regionostergotland.se/vgw/utveckling-och-kompetens/utveckling-och-forbattring/lite-battre-hela-tiden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Lite Bättre Hela Tiden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grpSp>
        <p:nvGrpSpPr>
          <p:cNvPr id="14" name="Grupp 13"/>
          <p:cNvGrpSpPr/>
          <p:nvPr/>
        </p:nvGrpSpPr>
        <p:grpSpPr>
          <a:xfrm>
            <a:off x="-8" y="-25400"/>
            <a:ext cx="12277526" cy="4567117"/>
            <a:chOff x="-8" y="-25400"/>
            <a:chExt cx="12277526" cy="4567117"/>
          </a:xfrm>
        </p:grpSpPr>
        <p:grpSp>
          <p:nvGrpSpPr>
            <p:cNvPr id="7" name="Grupp 6"/>
            <p:cNvGrpSpPr/>
            <p:nvPr/>
          </p:nvGrpSpPr>
          <p:grpSpPr>
            <a:xfrm>
              <a:off x="-8" y="-25400"/>
              <a:ext cx="12277526" cy="4567117"/>
              <a:chOff x="-8" y="-25400"/>
              <a:chExt cx="12277526" cy="4567117"/>
            </a:xfrm>
          </p:grpSpPr>
          <p:grpSp>
            <p:nvGrpSpPr>
              <p:cNvPr id="6" name="Grupp 5"/>
              <p:cNvGrpSpPr/>
              <p:nvPr/>
            </p:nvGrpSpPr>
            <p:grpSpPr>
              <a:xfrm>
                <a:off x="-8" y="-25400"/>
                <a:ext cx="5320159" cy="4555836"/>
                <a:chOff x="-8" y="-25400"/>
                <a:chExt cx="5320159" cy="4555836"/>
              </a:xfrm>
            </p:grpSpPr>
            <p:pic>
              <p:nvPicPr>
                <p:cNvPr id="11" name="Bildobjekt 1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42" t="28423" r="1189" b="19456"/>
                <a:stretch/>
              </p:blipFill>
              <p:spPr>
                <a:xfrm>
                  <a:off x="-8" y="-25400"/>
                  <a:ext cx="5306298" cy="4126345"/>
                </a:xfrm>
                <a:prstGeom prst="rect">
                  <a:avLst/>
                </a:prstGeom>
              </p:spPr>
            </p:pic>
            <p:pic>
              <p:nvPicPr>
                <p:cNvPr id="12" name="Bildobjekt 1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573" t="68501" r="184" b="25714"/>
                <a:stretch/>
              </p:blipFill>
              <p:spPr>
                <a:xfrm>
                  <a:off x="1" y="3837709"/>
                  <a:ext cx="5320150" cy="692727"/>
                </a:xfrm>
                <a:prstGeom prst="rect">
                  <a:avLst/>
                </a:prstGeom>
              </p:spPr>
            </p:pic>
          </p:grpSp>
          <p:pic>
            <p:nvPicPr>
              <p:cNvPr id="30" name="Bildobjekt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64" t="6121" r="687" b="35314"/>
              <a:stretch/>
            </p:blipFill>
            <p:spPr>
              <a:xfrm>
                <a:off x="4216400" y="-15499"/>
                <a:ext cx="4015597" cy="4548497"/>
              </a:xfrm>
              <a:prstGeom prst="rect">
                <a:avLst/>
              </a:prstGeom>
            </p:spPr>
          </p:pic>
          <p:pic>
            <p:nvPicPr>
              <p:cNvPr id="3" name="Bildobjekt 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93" r="26121"/>
              <a:stretch/>
            </p:blipFill>
            <p:spPr>
              <a:xfrm>
                <a:off x="8231997" y="-16655"/>
                <a:ext cx="4045521" cy="4558372"/>
              </a:xfrm>
              <a:prstGeom prst="rect">
                <a:avLst/>
              </a:prstGeom>
            </p:spPr>
          </p:pic>
        </p:grpSp>
        <p:cxnSp>
          <p:nvCxnSpPr>
            <p:cNvPr id="13" name="Rak koppling 12"/>
            <p:cNvCxnSpPr/>
            <p:nvPr/>
          </p:nvCxnSpPr>
          <p:spPr>
            <a:xfrm flipV="1">
              <a:off x="4216400" y="-16933"/>
              <a:ext cx="0" cy="453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koppling 16"/>
            <p:cNvCxnSpPr/>
            <p:nvPr/>
          </p:nvCxnSpPr>
          <p:spPr>
            <a:xfrm flipV="1">
              <a:off x="8223530" y="0"/>
              <a:ext cx="0" cy="453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170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Lite Bättre Hela Tiden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0" y="1681046"/>
            <a:ext cx="12192000" cy="3495907"/>
          </a:xfrm>
          <a:prstGeom prst="rect">
            <a:avLst/>
          </a:prstGeom>
          <a:solidFill>
            <a:srgbClr val="CD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7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716881" y="2239674"/>
            <a:ext cx="8758238" cy="154287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Syftet med "Lite Bättre Hela Tiden" är att stötta verksamheter i arbetet med strukturerat förbättringsarbete som ger direkt nytta till patient och invånare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26012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9221F5-085A-6447-D909-F2276650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88" y="0"/>
            <a:ext cx="9924000" cy="949877"/>
          </a:xfrm>
        </p:spPr>
        <p:txBody>
          <a:bodyPr/>
          <a:lstStyle/>
          <a:p>
            <a:r>
              <a:rPr lang="sv-SE" dirty="0"/>
              <a:t>Kriterier för förbättringsarbetet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97DD2A5-654C-63C9-04B7-07819143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3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648000" y="1463041"/>
            <a:ext cx="9831088" cy="3388360"/>
          </a:xfrm>
        </p:spPr>
        <p:txBody>
          <a:bodyPr/>
          <a:lstStyle/>
          <a:p>
            <a:r>
              <a:rPr lang="sv-SE" dirty="0"/>
              <a:t>Förbättringsarbete inom hälso- och sjukvård (inklusive tandvård) som är värdeskapande för patient/invånare.</a:t>
            </a:r>
          </a:p>
          <a:p>
            <a:r>
              <a:rPr lang="sv-SE" dirty="0">
                <a:solidFill>
                  <a:srgbClr val="000000"/>
                </a:solidFill>
              </a:rPr>
              <a:t>Genomförbart inom ca 6 månader</a:t>
            </a:r>
          </a:p>
          <a:p>
            <a:r>
              <a:rPr lang="sv-SE" dirty="0"/>
              <a:t>Involvering av invånare/patient eller kund i de delar av förbättringsarbetet som det är relevant. I de flesta fall bör involveringen ske tidigt i arbetet, innan lösningen är bestämd. Vid behov av stöttning i involvering av invånare/patienter, mejla: </a:t>
            </a:r>
            <a:r>
              <a:rPr lang="sv-SE" u="sng" dirty="0">
                <a:hlinkClick r:id="rId2"/>
              </a:rPr>
              <a:t>LevandeBibliotek@regionostergotland.se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Arbetet ska utföras på ett systematiskt sätt vilket innebär att: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b="0" i="1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Behovet beskrivs.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b="0" i="1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Nuläget tydligt beskrivs.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b="0" i="1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Syfte och mål framgår.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b="0" i="1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Det framgår hur förändringen skall mätas/utvärderas och hur den leder till en förbättring.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b="0" i="1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Det framgår vilka förbättringsförslag som övervägts och vilken/vilka lösningar ni vill testa.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b="0" i="1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Planering med aktiviteter och tidsplan finns.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spcBef>
                <a:spcPts val="600"/>
              </a:spcBef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6" name="Picture 2" descr="En cirkel indelad i fyra delar. Delarna heter planera, göra, studera, agera. I mitten av cirkeln står det PGSA.">
            <a:extLst>
              <a:ext uri="{FF2B5EF4-FFF2-40B4-BE49-F238E27FC236}">
                <a16:creationId xmlns:a16="http://schemas.microsoft.com/office/drawing/2014/main" id="{E49FD115-EBF0-B949-FC30-0EE76DBB4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7897" r="25768" b="7959"/>
          <a:stretch>
            <a:fillRect/>
          </a:stretch>
        </p:blipFill>
        <p:spPr bwMode="auto">
          <a:xfrm>
            <a:off x="8886934" y="3197717"/>
            <a:ext cx="2993366" cy="294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2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00664" y="690113"/>
            <a:ext cx="4327335" cy="4637887"/>
          </a:xfrm>
        </p:spPr>
        <p:txBody>
          <a:bodyPr/>
          <a:lstStyle/>
          <a:p>
            <a:r>
              <a:rPr lang="sv-SE" sz="2500" b="1" dirty="0">
                <a:latin typeface="+mn-lt"/>
              </a:rPr>
              <a:t>Exempel förbättringsarbeten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Hjärtsparkcykel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Tandhygienist på avdelning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Rörelselabbet*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Föräldrautbildning AKK på arabiska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Strokerehabilitering flyttar hem*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Samverkan med sjukhusclowner i behandlingssituationer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E-utbildning för en förbättrad smärtvård*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FCC4601-FAE7-A513-3284-CC56B4EF4ED1}"/>
              </a:ext>
            </a:extLst>
          </p:cNvPr>
          <p:cNvSpPr txBox="1"/>
          <p:nvPr/>
        </p:nvSpPr>
        <p:spPr>
          <a:xfrm>
            <a:off x="470831" y="6079351"/>
            <a:ext cx="4731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1" dirty="0">
                <a:solidFill>
                  <a:srgbClr val="0070C0"/>
                </a:solidFill>
                <a:hlinkClick r:id="rId2"/>
              </a:rPr>
              <a:t>*Se filmade presentationer från utvecklingskonferens 2025</a:t>
            </a:r>
            <a:endParaRPr lang="sv-SE" sz="1200" b="1" dirty="0">
              <a:solidFill>
                <a:srgbClr val="0070C0"/>
              </a:solidFill>
            </a:endParaRPr>
          </a:p>
        </p:txBody>
      </p:sp>
      <p:pic>
        <p:nvPicPr>
          <p:cNvPr id="10" name="Platshållare för bild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r="42531"/>
          <a:stretch/>
        </p:blipFill>
        <p:spPr/>
      </p:pic>
    </p:spTree>
    <p:extLst>
      <p:ext uri="{BB962C8B-B14F-4D97-AF65-F5344CB8AC3E}">
        <p14:creationId xmlns:p14="http://schemas.microsoft.com/office/powerpoint/2010/main" val="215919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sertedImage">
            <a:extLst>
              <a:ext uri="{FF2B5EF4-FFF2-40B4-BE49-F238E27FC236}">
                <a16:creationId xmlns:a16="http://schemas.microsoft.com/office/drawing/2014/main" id="{484BD43A-A1AC-E677-AA26-8B1378C610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r="16706"/>
          <a:stretch>
            <a:fillRect/>
          </a:stretch>
        </p:blipFill>
        <p:spPr/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E2DE1C9-71F5-D6D9-406E-5ECF6EA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259C935-A213-F543-45AF-66AF2C808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752" y="1080000"/>
            <a:ext cx="4934308" cy="4248000"/>
          </a:xfrm>
        </p:spPr>
        <p:txBody>
          <a:bodyPr/>
          <a:lstStyle/>
          <a:p>
            <a:r>
              <a:rPr lang="sv-SE" dirty="0"/>
              <a:t>Vartannat år arrangeras utvecklingskonferensen ”Bättre Hela Tiden”</a:t>
            </a:r>
          </a:p>
          <a:p>
            <a:r>
              <a:rPr lang="sv-SE" dirty="0"/>
              <a:t>Här presenteras bland annat arbeten som beviljats medel från Lite Bättre Hela Tiden</a:t>
            </a:r>
          </a:p>
          <a:p>
            <a:endParaRPr lang="sv-SE" dirty="0"/>
          </a:p>
          <a:p>
            <a:r>
              <a:rPr lang="sv-SE" dirty="0"/>
              <a:t>Nästa konferens planeras hållas den 24 september 2027 – lägg redan nu en platshållare i din kalender!</a:t>
            </a:r>
          </a:p>
          <a:p>
            <a:endParaRPr lang="sv-SE" dirty="0"/>
          </a:p>
          <a:p>
            <a:r>
              <a:rPr lang="sv-SE" dirty="0"/>
              <a:t>Läs mer om ”Bättre Hela Tiden” </a:t>
            </a:r>
            <a:r>
              <a:rPr lang="sv-SE" dirty="0">
                <a:solidFill>
                  <a:srgbClr val="CDE4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här</a:t>
            </a:r>
            <a:endParaRPr lang="sv-SE" dirty="0">
              <a:solidFill>
                <a:srgbClr val="CDE4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5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999" y="368300"/>
            <a:ext cx="10808185" cy="949877"/>
          </a:xfrm>
        </p:spPr>
        <p:txBody>
          <a:bodyPr/>
          <a:lstStyle/>
          <a:p>
            <a:r>
              <a:rPr lang="sv-SE" b="1" dirty="0"/>
              <a:t>Stöd i förbättringsarbetet? Välkommen att kontakta </a:t>
            </a:r>
            <a:r>
              <a:rPr lang="sv-SE" dirty="0"/>
              <a:t>oss! </a:t>
            </a:r>
            <a:endParaRPr lang="sv-SE" b="1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0" y="1722864"/>
            <a:ext cx="12192000" cy="3495907"/>
          </a:xfrm>
          <a:prstGeom prst="rect">
            <a:avLst/>
          </a:prstGeom>
          <a:solidFill>
            <a:srgbClr val="CD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7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716881" y="2239674"/>
            <a:ext cx="8758238" cy="1542876"/>
          </a:xfrm>
        </p:spPr>
        <p:txBody>
          <a:bodyPr/>
          <a:lstStyle/>
          <a:p>
            <a:pPr marL="0" indent="0">
              <a:buNone/>
            </a:pP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rgbClr val="000000"/>
                </a:solidFill>
              </a:rPr>
              <a:t>Har ni behov av stöd eller vill bolla tankar och idéer? </a:t>
            </a:r>
          </a:p>
          <a:p>
            <a:pPr marL="0" indent="0">
              <a:buNone/>
            </a:pPr>
            <a:r>
              <a:rPr lang="sv-SE" dirty="0">
                <a:solidFill>
                  <a:srgbClr val="000000"/>
                </a:solidFill>
              </a:rPr>
              <a:t>Kontakta </a:t>
            </a:r>
            <a:r>
              <a:rPr lang="sv-SE" dirty="0">
                <a:solidFill>
                  <a:srgbClr val="000000"/>
                </a:solidFill>
                <a:hlinkClick r:id="rId2"/>
              </a:rPr>
              <a:t>litebattrehelatiden@regionostergotland.se</a:t>
            </a: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11849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1691642"/>
            <a:ext cx="12192000" cy="3495907"/>
          </a:xfrm>
          <a:prstGeom prst="rect">
            <a:avLst/>
          </a:prstGeom>
          <a:solidFill>
            <a:srgbClr val="CD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0B33316-5371-9371-EDD6-A02CC6C2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88" y="393467"/>
            <a:ext cx="9924000" cy="949877"/>
          </a:xfrm>
        </p:spPr>
        <p:txBody>
          <a:bodyPr/>
          <a:lstStyle/>
          <a:p>
            <a:r>
              <a:rPr lang="sv-SE" dirty="0"/>
              <a:t>Mer information på vårdgivarwebben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AFDA908-E1B9-C1CC-3CD4-EF33336D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7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96A75D0-01C0-D4B3-8739-60B26D5B674E}"/>
              </a:ext>
            </a:extLst>
          </p:cNvPr>
          <p:cNvSpPr txBox="1"/>
          <p:nvPr/>
        </p:nvSpPr>
        <p:spPr>
          <a:xfrm>
            <a:off x="1283402" y="2037622"/>
            <a:ext cx="9195685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1600" dirty="0"/>
              <a:t>Ansök om stöd för förbättringsarbetet och läs mer på </a:t>
            </a:r>
            <a:r>
              <a:rPr lang="sv-SE" sz="1600" dirty="0">
                <a:hlinkClick r:id="rId2"/>
              </a:rPr>
              <a:t>vårdgivarwebben </a:t>
            </a:r>
            <a:r>
              <a:rPr lang="sv-SE" sz="1600" dirty="0"/>
              <a:t>via länken eller QR-koden</a:t>
            </a:r>
          </a:p>
          <a:p>
            <a:pPr>
              <a:lnSpc>
                <a:spcPts val="5000"/>
              </a:lnSpc>
            </a:pPr>
            <a:endParaRPr lang="sv-SE" sz="16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EC37D05-DD9E-56F4-6A72-6A031E119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376" y="3077677"/>
            <a:ext cx="2557474" cy="24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003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rtbild.pptx  -  Skrivskyddad" id="{CF37655C-90A6-424E-9B54-46D6A045F071}" vid="{726C345F-4439-4E0E-B5A8-86136D5FEC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277</TotalTime>
  <Words>304</Words>
  <Application>Microsoft Office PowerPoint</Application>
  <PresentationFormat>Bredbild</PresentationFormat>
  <Paragraphs>42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Roboto</vt:lpstr>
      <vt:lpstr>Region Östergötland</vt:lpstr>
      <vt:lpstr>Lite Bättre Hela Tiden</vt:lpstr>
      <vt:lpstr>Lite Bättre Hela Tiden</vt:lpstr>
      <vt:lpstr>Kriterier för förbättringsarbetet</vt:lpstr>
      <vt:lpstr>PowerPoint-presentation</vt:lpstr>
      <vt:lpstr>PowerPoint-presentation</vt:lpstr>
      <vt:lpstr>Stöd i förbättringsarbetet? Välkommen att kontakta oss! </vt:lpstr>
      <vt:lpstr>Mer information på vårdgivarwebben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 Bättre Hela Tiden</dc:title>
  <dc:creator>Hedberg Karin</dc:creator>
  <cp:lastModifiedBy>Thorold Nylin Helén</cp:lastModifiedBy>
  <cp:revision>31</cp:revision>
  <dcterms:created xsi:type="dcterms:W3CDTF">2023-04-28T09:11:56Z</dcterms:created>
  <dcterms:modified xsi:type="dcterms:W3CDTF">2026-02-25T12:43:46Z</dcterms:modified>
</cp:coreProperties>
</file>