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5" r:id="rId4"/>
    <p:sldId id="273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9C4"/>
    <a:srgbClr val="2A6C81"/>
    <a:srgbClr val="6F122E"/>
    <a:srgbClr val="9D1E52"/>
    <a:srgbClr val="FB575C"/>
    <a:srgbClr val="D47800"/>
    <a:srgbClr val="092D59"/>
    <a:srgbClr val="4D648A"/>
    <a:srgbClr val="BCC811"/>
    <a:srgbClr val="817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llanmörkt format 4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82" autoAdjust="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84711-CE46-46AE-A9C0-EB69DC9F732E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5486-E4B8-43B1-AC52-D4D951CC36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004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25486-E4B8-43B1-AC52-D4D951CC36C2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139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CD1F8-D0DA-49B4-8ADD-C6789CD6E02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73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Beskriv målbilden för verksamheten. Var ska vi vara om 5</a:t>
            </a:r>
            <a:r>
              <a:rPr lang="sv-SE" baseline="0" dirty="0"/>
              <a:t> </a:t>
            </a:r>
            <a:r>
              <a:rPr lang="sv-SE" dirty="0"/>
              <a:t>år? Alt använd gemensamma målbilden för HS från VP.</a:t>
            </a:r>
          </a:p>
          <a:p>
            <a:r>
              <a:rPr lang="sv-SE" dirty="0"/>
              <a:t>Beskrivningen kan göras utifrån fokusområdena</a:t>
            </a:r>
            <a:r>
              <a:rPr lang="sv-SE" baseline="0" dirty="0"/>
              <a:t> eller andra </a:t>
            </a:r>
            <a:r>
              <a:rPr lang="sv-SE" dirty="0"/>
              <a:t>parametrar ex </a:t>
            </a:r>
            <a:r>
              <a:rPr lang="sv-SE" baseline="0" dirty="0"/>
              <a:t> </a:t>
            </a:r>
            <a:endParaRPr lang="sv-SE" dirty="0"/>
          </a:p>
          <a:p>
            <a:r>
              <a:rPr lang="sv-SE" dirty="0"/>
              <a:t>Kvalitet</a:t>
            </a:r>
          </a:p>
          <a:p>
            <a:r>
              <a:rPr lang="sv-SE" dirty="0"/>
              <a:t>Tillgänglighet </a:t>
            </a:r>
          </a:p>
          <a:p>
            <a:r>
              <a:rPr lang="sv-SE" dirty="0"/>
              <a:t>Effektivitet</a:t>
            </a:r>
            <a:r>
              <a:rPr lang="sv-SE" baseline="0" dirty="0"/>
              <a:t> </a:t>
            </a:r>
          </a:p>
          <a:p>
            <a:r>
              <a:rPr lang="sv-SE" baseline="0" dirty="0"/>
              <a:t>Arbetsmiljö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CD1F8-D0DA-49B4-8ADD-C6789CD6E02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4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*) obligatorisk i VP/HP</a:t>
            </a:r>
          </a:p>
          <a:p>
            <a:r>
              <a:rPr lang="sv-SE" dirty="0"/>
              <a:t>En bild</a:t>
            </a:r>
            <a:r>
              <a:rPr lang="sv-SE" baseline="0" dirty="0"/>
              <a:t> per fokusområde.</a:t>
            </a:r>
          </a:p>
          <a:p>
            <a:r>
              <a:rPr lang="sv-SE" baseline="0" dirty="0"/>
              <a:t>Använd skärmklippverktyg för att klippa in från tabell Aktiviteter i tidplan, för bättre överblick utan att behöva skrolla fram och tillbaka.</a:t>
            </a:r>
          </a:p>
          <a:p>
            <a:r>
              <a:rPr lang="sv-SE" dirty="0"/>
              <a:t>Koppla till VFA om relevant, länka</a:t>
            </a:r>
            <a:r>
              <a:rPr lang="sv-SE" baseline="0" dirty="0"/>
              <a:t> gärna.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CD1F8-D0DA-49B4-8ADD-C6789CD6E02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75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Kan användas vid</a:t>
            </a:r>
            <a:r>
              <a:rPr lang="sv-SE" baseline="0" dirty="0"/>
              <a:t> uppföljning. </a:t>
            </a:r>
            <a:endParaRPr lang="sv-SE" dirty="0"/>
          </a:p>
          <a:p>
            <a:r>
              <a:rPr lang="sv-SE" dirty="0"/>
              <a:t>Kopiera de färgade punkterna och fördela i tabellen utifrån den samlade bilden av status inom området. Kommentera vid</a:t>
            </a:r>
            <a:r>
              <a:rPr lang="sv-SE" baseline="0" dirty="0"/>
              <a:t> behov.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CD1F8-D0DA-49B4-8ADD-C6789CD6E02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36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86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00" y="576000"/>
            <a:ext cx="10465232" cy="115115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2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/>
          <p:cNvSpPr/>
          <p:nvPr userDrawn="1">
            <p:custDataLst>
              <p:tags r:id="rId27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  <p:sldLayoutId id="2147483704" r:id="rId24"/>
    <p:sldLayoutId id="2147483705" r:id="rId2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elltklinisktkunskapsstod.se/vardprogramochvardforlo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hyperlink" Target="https://vardenisiffror.s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000" y="1802974"/>
            <a:ext cx="9073650" cy="1446149"/>
          </a:xfrm>
        </p:spPr>
        <p:txBody>
          <a:bodyPr/>
          <a:lstStyle/>
          <a:p>
            <a:r>
              <a:rPr lang="sv-SE" dirty="0"/>
              <a:t>Årlig handlingsplan för personcentrerat och sammanhållet vårdförlopp</a:t>
            </a:r>
            <a:br>
              <a:rPr lang="sv-SE" dirty="0"/>
            </a:br>
            <a:r>
              <a:rPr lang="sv-SE" dirty="0"/>
              <a:t>XXXX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086EDF-7F58-4D7A-9A76-DC9DEA88F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00" y="3730798"/>
            <a:ext cx="9073650" cy="846870"/>
          </a:xfrm>
        </p:spPr>
        <p:txBody>
          <a:bodyPr/>
          <a:lstStyle/>
          <a:p>
            <a:r>
              <a:rPr lang="sv-SE" dirty="0"/>
              <a:t>202X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BC8D4F-F2FB-414C-93E1-B9FB0E3BF4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5282905"/>
            <a:ext cx="5396292" cy="846870"/>
          </a:xfrm>
        </p:spPr>
        <p:txBody>
          <a:bodyPr>
            <a:normAutofit/>
          </a:bodyPr>
          <a:lstStyle/>
          <a:p>
            <a:r>
              <a:rPr lang="sv-SE" dirty="0"/>
              <a:t>Datum för upprättande 20XX-xx-xx</a:t>
            </a:r>
          </a:p>
          <a:p>
            <a:r>
              <a:rPr lang="sv-SE" dirty="0"/>
              <a:t>Upprättad av: NN</a:t>
            </a:r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Bemanning av roller i vårdförloppet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8326" y="1859622"/>
            <a:ext cx="2798914" cy="4572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Processägare:</a:t>
            </a:r>
          </a:p>
          <a:p>
            <a:pPr marL="0" indent="0">
              <a:buNone/>
            </a:pPr>
            <a:r>
              <a:rPr lang="sv-SE" dirty="0"/>
              <a:t>Processansvarig:</a:t>
            </a:r>
          </a:p>
          <a:p>
            <a:pPr marL="0" indent="0">
              <a:buNone/>
            </a:pPr>
            <a:r>
              <a:rPr lang="sv-SE" dirty="0"/>
              <a:t>Processtöd: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F57081-A022-4BEB-A9C9-AB5C14C16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1171" y="1859622"/>
            <a:ext cx="5151600" cy="40608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Processledningsgrupp (verksamhetschefer):</a:t>
            </a:r>
          </a:p>
          <a:p>
            <a:pPr marL="0" indent="0">
              <a:buNone/>
            </a:pPr>
            <a:r>
              <a:rPr lang="sv-SE" dirty="0"/>
              <a:t>NN</a:t>
            </a:r>
          </a:p>
          <a:p>
            <a:pPr marL="0" indent="0">
              <a:buNone/>
            </a:pPr>
            <a:r>
              <a:rPr lang="sv-SE" dirty="0"/>
              <a:t>NN</a:t>
            </a:r>
          </a:p>
          <a:p>
            <a:pPr marL="0" indent="0">
              <a:buNone/>
            </a:pPr>
            <a:r>
              <a:rPr lang="sv-SE" dirty="0"/>
              <a:t>NN</a:t>
            </a:r>
          </a:p>
          <a:p>
            <a:pPr marL="0" indent="0">
              <a:buNone/>
            </a:pPr>
            <a:r>
              <a:rPr lang="sv-SE" dirty="0"/>
              <a:t>NN</a:t>
            </a:r>
          </a:p>
          <a:p>
            <a:pPr marL="0" indent="0">
              <a:buNone/>
            </a:pPr>
            <a:r>
              <a:rPr lang="sv-SE" dirty="0"/>
              <a:t>NN</a:t>
            </a:r>
            <a:br>
              <a:rPr lang="sv-SE" dirty="0"/>
            </a:br>
            <a:r>
              <a:rPr lang="sv-SE" dirty="0" err="1"/>
              <a:t>nn</a:t>
            </a:r>
            <a:br>
              <a:rPr lang="sv-SE" dirty="0"/>
            </a:br>
            <a:r>
              <a:rPr lang="sv-SE" dirty="0" err="1"/>
              <a:t>nn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Mötesstruktur: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53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8909" y="328149"/>
            <a:ext cx="10466912" cy="1151159"/>
          </a:xfrm>
        </p:spPr>
        <p:txBody>
          <a:bodyPr/>
          <a:lstStyle/>
          <a:p>
            <a:r>
              <a:rPr lang="sv-SE" dirty="0"/>
              <a:t>Mål för vårdförloppet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8909" y="1648797"/>
            <a:ext cx="8751938" cy="37081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Länk till nationella vårdförloppsdokumentet </a:t>
            </a:r>
            <a:r>
              <a:rPr lang="sv-SE" i="1" dirty="0">
                <a:hlinkClick r:id="rId3"/>
              </a:rPr>
              <a:t>https://nationelltklinisktkunskapsstod.se/vardprogramochvardforlopp</a:t>
            </a:r>
            <a:endParaRPr lang="sv-SE" i="1" dirty="0"/>
          </a:p>
          <a:p>
            <a:pPr marL="0" indent="0">
              <a:buNone/>
            </a:pPr>
            <a:r>
              <a:rPr lang="sv-SE" dirty="0"/>
              <a:t>Länkar till styrande dokument i RÖ för vårdförloppet XXX </a:t>
            </a:r>
            <a:r>
              <a:rPr lang="sv-SE" i="1" dirty="0"/>
              <a:t>lägg in länk här till </a:t>
            </a:r>
            <a:r>
              <a:rPr lang="sv-SE" i="1" dirty="0" err="1"/>
              <a:t>Dokumenta</a:t>
            </a:r>
            <a:endParaRPr lang="sv-SE" i="1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vårdförloppets indikatorer i Vården i siffror XXXX</a:t>
            </a:r>
          </a:p>
          <a:p>
            <a:pPr marL="0" indent="0">
              <a:buNone/>
            </a:pPr>
            <a:r>
              <a:rPr lang="sv-SE" dirty="0"/>
              <a:t>Länk till vården i siffror: </a:t>
            </a:r>
            <a:r>
              <a:rPr lang="sv-SE" dirty="0">
                <a:hlinkClick r:id="rId4"/>
              </a:rPr>
              <a:t>https://vardenisiffror.se/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i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6932B3D-803E-45E5-897A-5246434C62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8909" y="3958448"/>
            <a:ext cx="3961068" cy="214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1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27711" t="25136" r="25795" b="27178"/>
          <a:stretch/>
        </p:blipFill>
        <p:spPr>
          <a:xfrm>
            <a:off x="11905323" y="42662"/>
            <a:ext cx="286675" cy="302963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0" y="42662"/>
            <a:ext cx="72116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/>
              <a:t>Aktiviteter innevarande år</a:t>
            </a:r>
          </a:p>
        </p:txBody>
      </p:sp>
      <p:graphicFrame>
        <p:nvGraphicFramePr>
          <p:cNvPr id="5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442408"/>
              </p:ext>
            </p:extLst>
          </p:nvPr>
        </p:nvGraphicFramePr>
        <p:xfrm>
          <a:off x="174171" y="703057"/>
          <a:ext cx="11347269" cy="561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465">
                  <a:extLst>
                    <a:ext uri="{9D8B030D-6E8A-4147-A177-3AD203B41FA5}">
                      <a16:colId xmlns:a16="http://schemas.microsoft.com/office/drawing/2014/main" val="3188666813"/>
                    </a:ext>
                  </a:extLst>
                </a:gridCol>
                <a:gridCol w="2120467">
                  <a:extLst>
                    <a:ext uri="{9D8B030D-6E8A-4147-A177-3AD203B41FA5}">
                      <a16:colId xmlns:a16="http://schemas.microsoft.com/office/drawing/2014/main" val="2218950452"/>
                    </a:ext>
                  </a:extLst>
                </a:gridCol>
                <a:gridCol w="3338442">
                  <a:extLst>
                    <a:ext uri="{9D8B030D-6E8A-4147-A177-3AD203B41FA5}">
                      <a16:colId xmlns:a16="http://schemas.microsoft.com/office/drawing/2014/main" val="2430945561"/>
                    </a:ext>
                  </a:extLst>
                </a:gridCol>
                <a:gridCol w="1223472">
                  <a:extLst>
                    <a:ext uri="{9D8B030D-6E8A-4147-A177-3AD203B41FA5}">
                      <a16:colId xmlns:a16="http://schemas.microsoft.com/office/drawing/2014/main" val="3302790478"/>
                    </a:ext>
                  </a:extLst>
                </a:gridCol>
                <a:gridCol w="931817">
                  <a:extLst>
                    <a:ext uri="{9D8B030D-6E8A-4147-A177-3AD203B41FA5}">
                      <a16:colId xmlns:a16="http://schemas.microsoft.com/office/drawing/2014/main" val="3773854680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289755131"/>
                    </a:ext>
                  </a:extLst>
                </a:gridCol>
                <a:gridCol w="1114698">
                  <a:extLst>
                    <a:ext uri="{9D8B030D-6E8A-4147-A177-3AD203B41FA5}">
                      <a16:colId xmlns:a16="http://schemas.microsoft.com/office/drawing/2014/main" val="607415858"/>
                    </a:ext>
                  </a:extLst>
                </a:gridCol>
              </a:tblGrid>
              <a:tr h="61800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sv-SE" sz="1200" dirty="0"/>
                        <a:t>Aktivitet rubrik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sv-SE" sz="1200" dirty="0"/>
                        <a:t>Delaktivitet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sv-SE" sz="1200" dirty="0"/>
                        <a:t>Genomförande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Ansvarig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Tidplan /klart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Mått: Nuläge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Mått: Mål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04686"/>
                  </a:ext>
                </a:extLst>
              </a:tr>
              <a:tr h="1249251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123767"/>
                  </a:ext>
                </a:extLst>
              </a:tr>
              <a:tr h="1249251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673183"/>
                  </a:ext>
                </a:extLst>
              </a:tr>
              <a:tr h="1249251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969953"/>
                  </a:ext>
                </a:extLst>
              </a:tr>
              <a:tr h="1249251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0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2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rundade hörn 4"/>
          <p:cNvSpPr/>
          <p:nvPr/>
        </p:nvSpPr>
        <p:spPr>
          <a:xfrm>
            <a:off x="11277299" y="80839"/>
            <a:ext cx="573461" cy="12778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32104"/>
              </p:ext>
            </p:extLst>
          </p:nvPr>
        </p:nvGraphicFramePr>
        <p:xfrm>
          <a:off x="540000" y="1824153"/>
          <a:ext cx="9887368" cy="25970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53536">
                  <a:extLst>
                    <a:ext uri="{9D8B030D-6E8A-4147-A177-3AD203B41FA5}">
                      <a16:colId xmlns:a16="http://schemas.microsoft.com/office/drawing/2014/main" val="2179108841"/>
                    </a:ext>
                  </a:extLst>
                </a:gridCol>
                <a:gridCol w="1548404">
                  <a:extLst>
                    <a:ext uri="{9D8B030D-6E8A-4147-A177-3AD203B41FA5}">
                      <a16:colId xmlns:a16="http://schemas.microsoft.com/office/drawing/2014/main" val="2400735691"/>
                    </a:ext>
                  </a:extLst>
                </a:gridCol>
                <a:gridCol w="5885428">
                  <a:extLst>
                    <a:ext uri="{9D8B030D-6E8A-4147-A177-3AD203B41FA5}">
                      <a16:colId xmlns:a16="http://schemas.microsoft.com/office/drawing/2014/main" val="3818394376"/>
                    </a:ext>
                  </a:extLst>
                </a:gridCol>
              </a:tblGrid>
              <a:tr h="37672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u="none" strike="noStrike" dirty="0">
                          <a:effectLst/>
                        </a:rPr>
                        <a:t>Måluppfyllelse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sv-SE" sz="1600" b="1" u="none" strike="noStrike" kern="1200" dirty="0">
                          <a:effectLst/>
                        </a:rPr>
                        <a:t>Kommentar</a:t>
                      </a:r>
                      <a:endParaRPr lang="sv-SE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23580"/>
                  </a:ext>
                </a:extLst>
              </a:tr>
              <a:tr h="444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0890580"/>
                  </a:ext>
                </a:extLst>
              </a:tr>
              <a:tr h="444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767996"/>
                  </a:ext>
                </a:extLst>
              </a:tr>
              <a:tr h="444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0322426"/>
                  </a:ext>
                </a:extLst>
              </a:tr>
              <a:tr h="444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579577"/>
                  </a:ext>
                </a:extLst>
              </a:tr>
              <a:tr h="444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4343538"/>
                  </a:ext>
                </a:extLst>
              </a:tr>
            </a:tbl>
          </a:graphicData>
        </a:graphic>
      </p:graphicFrame>
      <p:sp>
        <p:nvSpPr>
          <p:cNvPr id="10" name="Ellips 9"/>
          <p:cNvSpPr/>
          <p:nvPr/>
        </p:nvSpPr>
        <p:spPr>
          <a:xfrm>
            <a:off x="3581179" y="2284454"/>
            <a:ext cx="257695" cy="24938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3581179" y="3992471"/>
            <a:ext cx="257695" cy="24938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Ellips 52"/>
          <p:cNvSpPr/>
          <p:nvPr/>
        </p:nvSpPr>
        <p:spPr>
          <a:xfrm>
            <a:off x="3581180" y="3228135"/>
            <a:ext cx="257695" cy="24938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77" name="Ellips 76"/>
          <p:cNvSpPr/>
          <p:nvPr/>
        </p:nvSpPr>
        <p:spPr>
          <a:xfrm>
            <a:off x="11437674" y="264077"/>
            <a:ext cx="257695" cy="24938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cxnSp>
        <p:nvCxnSpPr>
          <p:cNvPr id="22" name="Rak koppling 21"/>
          <p:cNvCxnSpPr>
            <a:stCxn id="5" idx="2"/>
          </p:cNvCxnSpPr>
          <p:nvPr/>
        </p:nvCxnSpPr>
        <p:spPr>
          <a:xfrm>
            <a:off x="11564029" y="1358641"/>
            <a:ext cx="0" cy="29151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Ellips 78"/>
          <p:cNvSpPr/>
          <p:nvPr/>
        </p:nvSpPr>
        <p:spPr>
          <a:xfrm>
            <a:off x="11437674" y="592945"/>
            <a:ext cx="257695" cy="24938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0" name="Ellips 79"/>
          <p:cNvSpPr/>
          <p:nvPr/>
        </p:nvSpPr>
        <p:spPr>
          <a:xfrm>
            <a:off x="11437674" y="921814"/>
            <a:ext cx="257695" cy="24938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Statusöversikt aktiviteter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8792028" y="175693"/>
            <a:ext cx="2485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dirty="0"/>
              <a:t>Svårigheter, ej påbörjat =</a:t>
            </a:r>
          </a:p>
          <a:p>
            <a:pPr algn="r"/>
            <a:endParaRPr lang="sv-SE" sz="900" dirty="0"/>
          </a:p>
          <a:p>
            <a:pPr algn="r"/>
            <a:r>
              <a:rPr lang="sv-SE" sz="1600" dirty="0"/>
              <a:t>Viss framgång =</a:t>
            </a:r>
          </a:p>
          <a:p>
            <a:pPr algn="r"/>
            <a:endParaRPr lang="sv-SE" sz="700" dirty="0"/>
          </a:p>
          <a:p>
            <a:pPr algn="r"/>
            <a:r>
              <a:rPr lang="sv-SE" sz="1600" dirty="0"/>
              <a:t>Rullar på enligt plan =</a:t>
            </a:r>
          </a:p>
        </p:txBody>
      </p:sp>
    </p:spTree>
    <p:extLst>
      <p:ext uri="{BB962C8B-B14F-4D97-AF65-F5344CB8AC3E}">
        <p14:creationId xmlns:p14="http://schemas.microsoft.com/office/powerpoint/2010/main" val="40473840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Östergötland mall-återkoppling</Template>
  <TotalTime>2672</TotalTime>
  <Words>243</Words>
  <Application>Microsoft Office PowerPoint</Application>
  <PresentationFormat>Bredbild</PresentationFormat>
  <Paragraphs>62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Roboto</vt:lpstr>
      <vt:lpstr>Roboto Light</vt:lpstr>
      <vt:lpstr>Region Östergötland</vt:lpstr>
      <vt:lpstr>Årlig handlingsplan för personcentrerat och sammanhållet vårdförlopp XXXX </vt:lpstr>
      <vt:lpstr>Bemanning av roller i vårdförloppet</vt:lpstr>
      <vt:lpstr>Mål för vårdförloppet</vt:lpstr>
      <vt:lpstr>PowerPoint-presentation</vt:lpstr>
      <vt:lpstr>Statusöversikt aktiviteter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Ericsson Carin</cp:lastModifiedBy>
  <cp:revision>212</cp:revision>
  <dcterms:created xsi:type="dcterms:W3CDTF">2022-01-31T12:20:33Z</dcterms:created>
  <dcterms:modified xsi:type="dcterms:W3CDTF">2023-09-01T14:06:31Z</dcterms:modified>
</cp:coreProperties>
</file>