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015" r:id="rId5"/>
    <p:sldId id="2028" r:id="rId6"/>
    <p:sldId id="2043" r:id="rId7"/>
    <p:sldId id="2039" r:id="rId8"/>
    <p:sldId id="2040" r:id="rId9"/>
    <p:sldId id="2041" r:id="rId10"/>
    <p:sldId id="2042" r:id="rId11"/>
    <p:sldId id="2033" r:id="rId12"/>
    <p:sldId id="2026" r:id="rId13"/>
    <p:sldId id="2032" r:id="rId14"/>
    <p:sldId id="2014" r:id="rId15"/>
    <p:sldId id="2045" r:id="rId16"/>
    <p:sldId id="2037" r:id="rId17"/>
    <p:sldId id="1808" r:id="rId18"/>
    <p:sldId id="1807" r:id="rId19"/>
    <p:sldId id="1806" r:id="rId20"/>
    <p:sldId id="1809" r:id="rId21"/>
    <p:sldId id="2038" r:id="rId22"/>
  </p:sldIdLst>
  <p:sldSz cx="12192000" cy="6858000"/>
  <p:notesSz cx="6889750" cy="10021888"/>
  <p:custDataLst>
    <p:tags r:id="rId24"/>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33CC33"/>
    <a:srgbClr val="669900"/>
    <a:srgbClr val="FFFF99"/>
    <a:srgbClr val="0000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497F9-854E-4795-809A-4AE0C48E5E31}" v="23" dt="2023-04-27T15:34:16.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5558" cy="502835"/>
          </a:xfrm>
          <a:prstGeom prst="rect">
            <a:avLst/>
          </a:prstGeom>
        </p:spPr>
        <p:txBody>
          <a:bodyPr vert="horz" lIns="96631" tIns="48316" rIns="96631" bIns="48316" rtlCol="0"/>
          <a:lstStyle>
            <a:lvl1pPr algn="l">
              <a:defRPr sz="1300"/>
            </a:lvl1pPr>
          </a:lstStyle>
          <a:p>
            <a:endParaRPr lang="sv-SE"/>
          </a:p>
        </p:txBody>
      </p:sp>
      <p:sp>
        <p:nvSpPr>
          <p:cNvPr id="3" name="Platshållare för datum 2"/>
          <p:cNvSpPr>
            <a:spLocks noGrp="1"/>
          </p:cNvSpPr>
          <p:nvPr>
            <p:ph type="dt" idx="1"/>
          </p:nvPr>
        </p:nvSpPr>
        <p:spPr>
          <a:xfrm>
            <a:off x="3902598" y="0"/>
            <a:ext cx="2985558" cy="502835"/>
          </a:xfrm>
          <a:prstGeom prst="rect">
            <a:avLst/>
          </a:prstGeom>
        </p:spPr>
        <p:txBody>
          <a:bodyPr vert="horz" lIns="96631" tIns="48316" rIns="96631" bIns="48316" rtlCol="0"/>
          <a:lstStyle>
            <a:lvl1pPr algn="r">
              <a:defRPr sz="1300"/>
            </a:lvl1pPr>
          </a:lstStyle>
          <a:p>
            <a:fld id="{AB5D717D-9DC9-49C7-8E85-9317D1B0F507}" type="datetimeFigureOut">
              <a:rPr lang="sv-SE" smtClean="0"/>
              <a:t>2023-04-28</a:t>
            </a:fld>
            <a:endParaRPr lang="sv-SE"/>
          </a:p>
        </p:txBody>
      </p:sp>
      <p:sp>
        <p:nvSpPr>
          <p:cNvPr id="4" name="Platshållare för bildobjekt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1" tIns="48316" rIns="96631" bIns="48316" rtlCol="0" anchor="ctr"/>
          <a:lstStyle/>
          <a:p>
            <a:endParaRPr lang="sv-SE"/>
          </a:p>
        </p:txBody>
      </p:sp>
      <p:sp>
        <p:nvSpPr>
          <p:cNvPr id="5" name="Platshållare för anteckningar 4"/>
          <p:cNvSpPr>
            <a:spLocks noGrp="1"/>
          </p:cNvSpPr>
          <p:nvPr>
            <p:ph type="body" sz="quarter" idx="3"/>
          </p:nvPr>
        </p:nvSpPr>
        <p:spPr>
          <a:xfrm>
            <a:off x="688975" y="4823033"/>
            <a:ext cx="5511800" cy="3946119"/>
          </a:xfrm>
          <a:prstGeom prst="rect">
            <a:avLst/>
          </a:prstGeom>
        </p:spPr>
        <p:txBody>
          <a:bodyPr vert="horz" lIns="96631" tIns="48316" rIns="96631" bIns="48316"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19056"/>
            <a:ext cx="2985558" cy="502834"/>
          </a:xfrm>
          <a:prstGeom prst="rect">
            <a:avLst/>
          </a:prstGeom>
        </p:spPr>
        <p:txBody>
          <a:bodyPr vert="horz" lIns="96631" tIns="48316" rIns="96631" bIns="48316" rtlCol="0" anchor="b"/>
          <a:lstStyle>
            <a:lvl1pPr algn="l">
              <a:defRPr sz="1300"/>
            </a:lvl1pPr>
          </a:lstStyle>
          <a:p>
            <a:endParaRPr lang="sv-SE"/>
          </a:p>
        </p:txBody>
      </p:sp>
      <p:sp>
        <p:nvSpPr>
          <p:cNvPr id="7" name="Platshållare för bildnummer 6"/>
          <p:cNvSpPr>
            <a:spLocks noGrp="1"/>
          </p:cNvSpPr>
          <p:nvPr>
            <p:ph type="sldNum" sz="quarter" idx="5"/>
          </p:nvPr>
        </p:nvSpPr>
        <p:spPr>
          <a:xfrm>
            <a:off x="3902598" y="9519056"/>
            <a:ext cx="2985558" cy="502834"/>
          </a:xfrm>
          <a:prstGeom prst="rect">
            <a:avLst/>
          </a:prstGeom>
        </p:spPr>
        <p:txBody>
          <a:bodyPr vert="horz" lIns="96631" tIns="48316" rIns="96631" bIns="48316" rtlCol="0" anchor="b"/>
          <a:lstStyle>
            <a:lvl1pPr algn="r">
              <a:defRPr sz="1300"/>
            </a:lvl1pPr>
          </a:lstStyle>
          <a:p>
            <a:fld id="{D8239D8E-B935-4DF2-A09E-5CF786D50AAA}" type="slidenum">
              <a:rPr lang="sv-SE" smtClean="0"/>
              <a:t>‹#›</a:t>
            </a:fld>
            <a:endParaRPr lang="sv-SE"/>
          </a:p>
        </p:txBody>
      </p:sp>
    </p:spTree>
    <p:extLst>
      <p:ext uri="{BB962C8B-B14F-4D97-AF65-F5344CB8AC3E}">
        <p14:creationId xmlns:p14="http://schemas.microsoft.com/office/powerpoint/2010/main" val="16897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C7C7FB76-EBC0-415B-BE01-7AAE528A261E}" type="datetimeFigureOut">
              <a:rPr lang="sv-SE" smtClean="0"/>
              <a:t>2023-04-28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139523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C7FB76-EBC0-415B-BE01-7AAE528A261E}" type="datetimeFigureOut">
              <a:rPr lang="sv-SE" smtClean="0"/>
              <a:t>2023-04-28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226632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C7FB76-EBC0-415B-BE01-7AAE528A261E}" type="datetimeFigureOut">
              <a:rPr lang="sv-SE" smtClean="0"/>
              <a:t>2023-04-28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267245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text 2"/>
          <p:cNvSpPr>
            <a:spLocks noGrp="1"/>
          </p:cNvSpPr>
          <p:nvPr>
            <p:ph type="body"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35D9C0E-BDE2-4F2A-B9CB-F006AB42583C}" type="slidenum">
              <a:rPr lang="sv-SE" altLang="sv-SE"/>
              <a:pPr>
                <a:defRPr/>
              </a:pPr>
              <a:t>‹#›</a:t>
            </a:fld>
            <a:endParaRPr lang="sv-SE" altLang="sv-SE"/>
          </a:p>
        </p:txBody>
      </p:sp>
    </p:spTree>
    <p:extLst>
      <p:ext uri="{BB962C8B-B14F-4D97-AF65-F5344CB8AC3E}">
        <p14:creationId xmlns:p14="http://schemas.microsoft.com/office/powerpoint/2010/main" val="378854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7C7FB76-EBC0-415B-BE01-7AAE528A261E}" type="datetimeFigureOut">
              <a:rPr lang="sv-SE" smtClean="0"/>
              <a:t>2023-04-28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243368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7C7FB76-EBC0-415B-BE01-7AAE528A261E}" type="datetimeFigureOut">
              <a:rPr lang="sv-SE" smtClean="0"/>
              <a:t>2023-04-28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376419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7C7FB76-EBC0-415B-BE01-7AAE528A261E}" type="datetimeFigureOut">
              <a:rPr lang="sv-SE" smtClean="0"/>
              <a:t>2023-04-28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216138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7C7FB76-EBC0-415B-BE01-7AAE528A261E}" type="datetimeFigureOut">
              <a:rPr lang="sv-SE" smtClean="0"/>
              <a:t>2023-04-28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73083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7C7FB76-EBC0-415B-BE01-7AAE528A261E}" type="datetimeFigureOut">
              <a:rPr lang="sv-SE" smtClean="0"/>
              <a:t>2023-04-28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258556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7C7FB76-EBC0-415B-BE01-7AAE528A261E}" type="datetimeFigureOut">
              <a:rPr lang="sv-SE" smtClean="0"/>
              <a:t>2023-04-28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374066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7C7FB76-EBC0-415B-BE01-7AAE528A261E}" type="datetimeFigureOut">
              <a:rPr lang="sv-SE" smtClean="0"/>
              <a:t>2023-04-28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714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7C7FB76-EBC0-415B-BE01-7AAE528A261E}" type="datetimeFigureOut">
              <a:rPr lang="sv-SE" smtClean="0"/>
              <a:t>2023-04-28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85F18D1-72BB-4E55-8B6B-D6DD501BD992}" type="slidenum">
              <a:rPr lang="sv-SE" smtClean="0"/>
              <a:t>‹#›</a:t>
            </a:fld>
            <a:endParaRPr lang="sv-SE"/>
          </a:p>
        </p:txBody>
      </p:sp>
    </p:spTree>
    <p:extLst>
      <p:ext uri="{BB962C8B-B14F-4D97-AF65-F5344CB8AC3E}">
        <p14:creationId xmlns:p14="http://schemas.microsoft.com/office/powerpoint/2010/main" val="403996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7FB76-EBC0-415B-BE01-7AAE528A261E}" type="datetimeFigureOut">
              <a:rPr lang="sv-SE" smtClean="0"/>
              <a:t>2023-04-28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8D1-72BB-4E55-8B6B-D6DD501BD992}" type="slidenum">
              <a:rPr lang="sv-SE" smtClean="0"/>
              <a:t>‹#›</a:t>
            </a:fld>
            <a:endParaRPr lang="sv-SE"/>
          </a:p>
        </p:txBody>
      </p:sp>
    </p:spTree>
    <p:extLst>
      <p:ext uri="{BB962C8B-B14F-4D97-AF65-F5344CB8AC3E}">
        <p14:creationId xmlns:p14="http://schemas.microsoft.com/office/powerpoint/2010/main" val="202154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BF645-F674-4BEE-0528-03EE117E18E9}"/>
              </a:ext>
            </a:extLst>
          </p:cNvPr>
          <p:cNvSpPr txBox="1"/>
          <p:nvPr/>
        </p:nvSpPr>
        <p:spPr>
          <a:xfrm>
            <a:off x="798358" y="1335241"/>
            <a:ext cx="10152185" cy="5262979"/>
          </a:xfrm>
          <a:prstGeom prst="rect">
            <a:avLst/>
          </a:prstGeom>
          <a:noFill/>
        </p:spPr>
        <p:txBody>
          <a:bodyPr wrap="square" rtlCol="0">
            <a:spAutoFit/>
          </a:bodyPr>
          <a:lstStyle/>
          <a:p>
            <a:r>
              <a:rPr lang="sv-SE" sz="1400" b="1" dirty="0">
                <a:effectLst/>
                <a:latin typeface="Calibri" panose="020F0502020204030204" pitchFamily="34" charset="0"/>
                <a:ea typeface="Calibri" panose="020F0502020204030204" pitchFamily="34" charset="0"/>
              </a:rPr>
              <a:t>Till Verksamhetschefer Region Östergötland								</a:t>
            </a:r>
            <a:r>
              <a:rPr lang="sv-SE" sz="1400" dirty="0">
                <a:latin typeface="Calibri" panose="020F0502020204030204" pitchFamily="34" charset="0"/>
              </a:rPr>
              <a:t>230427</a:t>
            </a:r>
          </a:p>
          <a:p>
            <a:endParaRPr lang="sv-SE" sz="1400" b="1"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Bifogat är nya fickkort för antibiotikaval. </a:t>
            </a:r>
          </a:p>
          <a:p>
            <a:r>
              <a:rPr lang="sv-SE" sz="1400" b="1" dirty="0">
                <a:solidFill>
                  <a:srgbClr val="FF0000"/>
                </a:solidFill>
                <a:effectLst/>
                <a:latin typeface="Calibri" panose="020F0502020204030204" pitchFamily="34" charset="0"/>
                <a:ea typeface="Calibri" panose="020F0502020204030204" pitchFamily="34" charset="0"/>
              </a:rPr>
              <a:t>Det Röda kortet</a:t>
            </a:r>
            <a:r>
              <a:rPr lang="sv-SE" sz="1400" dirty="0">
                <a:effectLst/>
                <a:latin typeface="Calibri" panose="020F0502020204030204" pitchFamily="34" charset="0"/>
                <a:ea typeface="Calibri" panose="020F0502020204030204" pitchFamily="34" charset="0"/>
              </a:rPr>
              <a:t> innehåller antibiotikarekommendationer för samhällsförvärvade och vårdrelaterade intensivvårdskrävande infektioner, hos vuxna, icke gravida patienter. Det </a:t>
            </a:r>
            <a:r>
              <a:rPr lang="sv-SE" sz="1400" b="1" dirty="0">
                <a:solidFill>
                  <a:schemeClr val="accent6">
                    <a:lumMod val="50000"/>
                  </a:schemeClr>
                </a:solidFill>
                <a:latin typeface="Calibri" panose="020F0502020204030204" pitchFamily="34" charset="0"/>
                <a:ea typeface="Calibri" panose="020F0502020204030204" pitchFamily="34" charset="0"/>
              </a:rPr>
              <a:t>G</a:t>
            </a:r>
            <a:r>
              <a:rPr lang="sv-SE" sz="1400" b="1" dirty="0">
                <a:solidFill>
                  <a:schemeClr val="accent6">
                    <a:lumMod val="50000"/>
                  </a:schemeClr>
                </a:solidFill>
                <a:effectLst/>
                <a:latin typeface="Calibri" panose="020F0502020204030204" pitchFamily="34" charset="0"/>
                <a:ea typeface="Calibri" panose="020F0502020204030204" pitchFamily="34" charset="0"/>
              </a:rPr>
              <a:t>röna kortet </a:t>
            </a:r>
            <a:r>
              <a:rPr lang="sv-SE" sz="1400" dirty="0">
                <a:latin typeface="Calibri" panose="020F0502020204030204" pitchFamily="34" charset="0"/>
                <a:ea typeface="Calibri" panose="020F0502020204030204" pitchFamily="34" charset="0"/>
              </a:rPr>
              <a:t>inkluderar akuta </a:t>
            </a:r>
            <a:r>
              <a:rPr lang="sv-SE" sz="1400" dirty="0">
                <a:effectLst/>
                <a:latin typeface="Calibri" panose="020F0502020204030204" pitchFamily="34" charset="0"/>
                <a:ea typeface="Calibri" panose="020F0502020204030204" pitchFamily="34" charset="0"/>
              </a:rPr>
              <a:t>samhällsförvärvade bakteriella infektioner med varierande svårighetsgrad, som handläggs på akutmottagningar och vårdcentraler.</a:t>
            </a:r>
          </a:p>
          <a:p>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Korten innehåller en checklista vid antibiotikaval och flera nyheter, bl.a. ett nytt beslutsstöd vid pc-allergi framtaget av allergicentrum, och när man vid livshotande infektioner bör kombinera två antibiotika. Nytt är utökade avsnitt i gröna kortet om </a:t>
            </a:r>
            <a:r>
              <a:rPr lang="sv-SE" sz="1400" dirty="0" err="1">
                <a:effectLst/>
                <a:latin typeface="Calibri" panose="020F0502020204030204" pitchFamily="34" charset="0"/>
                <a:ea typeface="Calibri" panose="020F0502020204030204" pitchFamily="34" charset="0"/>
              </a:rPr>
              <a:t>urosepsis</a:t>
            </a:r>
            <a:r>
              <a:rPr lang="sv-SE" sz="1400" dirty="0">
                <a:effectLst/>
                <a:latin typeface="Calibri" panose="020F0502020204030204" pitchFamily="34" charset="0"/>
                <a:ea typeface="Calibri" panose="020F0502020204030204" pitchFamily="34" charset="0"/>
              </a:rPr>
              <a:t>, febril UVI samt samhällsförvärvade pneumoni. Rekommendationerna för </a:t>
            </a:r>
            <a:r>
              <a:rPr lang="sv-SE" sz="1400" dirty="0" err="1">
                <a:effectLst/>
                <a:latin typeface="Calibri" panose="020F0502020204030204" pitchFamily="34" charset="0"/>
                <a:ea typeface="Calibri" panose="020F0502020204030204" pitchFamily="34" charset="0"/>
              </a:rPr>
              <a:t>antibiotikval</a:t>
            </a:r>
            <a:r>
              <a:rPr lang="sv-SE" sz="1400" dirty="0">
                <a:effectLst/>
                <a:latin typeface="Calibri" panose="020F0502020204030204" pitchFamily="34" charset="0"/>
                <a:ea typeface="Calibri" panose="020F0502020204030204" pitchFamily="34" charset="0"/>
              </a:rPr>
              <a:t> baseras på nationella och internationella riktlinjer. Det är flera nya </a:t>
            </a:r>
            <a:r>
              <a:rPr lang="sv-SE" sz="1400" dirty="0" err="1">
                <a:effectLst/>
                <a:latin typeface="Calibri" panose="020F0502020204030204" pitchFamily="34" charset="0"/>
                <a:ea typeface="Calibri" panose="020F0502020204030204" pitchFamily="34" charset="0"/>
              </a:rPr>
              <a:t>fotnötter</a:t>
            </a:r>
            <a:r>
              <a:rPr lang="sv-SE" sz="1400" dirty="0">
                <a:latin typeface="Calibri" panose="020F0502020204030204" pitchFamily="34" charset="0"/>
                <a:ea typeface="Calibri" panose="020F0502020204030204" pitchFamily="34" charset="0"/>
              </a:rPr>
              <a:t>, </a:t>
            </a:r>
            <a:r>
              <a:rPr lang="sv-SE" sz="1400" dirty="0" err="1">
                <a:latin typeface="Calibri" panose="020F0502020204030204" pitchFamily="34" charset="0"/>
                <a:ea typeface="Calibri" panose="020F0502020204030204" pitchFamily="34" charset="0"/>
              </a:rPr>
              <a:t>bl.a</a:t>
            </a:r>
            <a:r>
              <a:rPr lang="sv-SE" sz="1400" dirty="0">
                <a:latin typeface="Calibri" panose="020F0502020204030204" pitchFamily="34" charset="0"/>
                <a:ea typeface="Calibri" panose="020F0502020204030204" pitchFamily="34" charset="0"/>
              </a:rPr>
              <a:t> om </a:t>
            </a:r>
            <a:r>
              <a:rPr lang="sv-SE" sz="1400" dirty="0" err="1">
                <a:effectLst/>
                <a:latin typeface="Calibri" panose="020F0502020204030204" pitchFamily="34" charset="0"/>
                <a:ea typeface="Calibri" panose="020F0502020204030204" pitchFamily="34" charset="0"/>
              </a:rPr>
              <a:t>kinoloner</a:t>
            </a:r>
            <a:r>
              <a:rPr lang="sv-SE" sz="1400" dirty="0">
                <a:effectLst/>
                <a:latin typeface="Calibri" panose="020F0502020204030204" pitchFamily="34" charset="0"/>
                <a:ea typeface="Calibri" panose="020F0502020204030204" pitchFamily="34" charset="0"/>
              </a:rPr>
              <a:t> och EMA </a:t>
            </a:r>
            <a:r>
              <a:rPr lang="sv-SE" sz="1400" dirty="0">
                <a:latin typeface="Calibri" panose="020F0502020204030204" pitchFamily="34" charset="0"/>
                <a:ea typeface="Calibri" panose="020F0502020204030204" pitchFamily="34" charset="0"/>
              </a:rPr>
              <a:t> och </a:t>
            </a:r>
            <a:r>
              <a:rPr lang="sv-SE" sz="1400" dirty="0">
                <a:effectLst/>
                <a:latin typeface="Calibri" panose="020F0502020204030204" pitchFamily="34" charset="0"/>
                <a:ea typeface="Calibri" panose="020F0502020204030204" pitchFamily="34" charset="0"/>
              </a:rPr>
              <a:t>LVs varning för användning vid risk för </a:t>
            </a:r>
            <a:r>
              <a:rPr lang="sv-SE" sz="1400" dirty="0" err="1">
                <a:effectLst/>
                <a:latin typeface="Calibri" panose="020F0502020204030204" pitchFamily="34" charset="0"/>
                <a:ea typeface="Calibri" panose="020F0502020204030204" pitchFamily="34" charset="0"/>
              </a:rPr>
              <a:t>aortaaneurysm</a:t>
            </a:r>
            <a:r>
              <a:rPr lang="sv-SE" sz="1400" dirty="0">
                <a:effectLst/>
                <a:latin typeface="Calibri" panose="020F0502020204030204" pitchFamily="34" charset="0"/>
                <a:ea typeface="Calibri" panose="020F0502020204030204" pitchFamily="34" charset="0"/>
              </a:rPr>
              <a:t> sam klaffinsufficiens, dosreduktion vid leversvikt, </a:t>
            </a:r>
            <a:r>
              <a:rPr lang="sv-SE" sz="1400" dirty="0">
                <a:latin typeface="Calibri" panose="020F0502020204030204" pitchFamily="34" charset="0"/>
                <a:ea typeface="Calibri" panose="020F0502020204030204" pitchFamily="34" charset="0"/>
              </a:rPr>
              <a:t>vikten av </a:t>
            </a:r>
            <a:r>
              <a:rPr lang="sv-SE" sz="1400" dirty="0" err="1">
                <a:effectLst/>
                <a:latin typeface="Calibri" panose="020F0502020204030204" pitchFamily="34" charset="0"/>
                <a:ea typeface="Calibri" panose="020F0502020204030204" pitchFamily="34" charset="0"/>
              </a:rPr>
              <a:t>aciklovirkoncentrationsmätning</a:t>
            </a:r>
            <a:r>
              <a:rPr lang="sv-SE" sz="1400" dirty="0">
                <a:effectLst/>
                <a:latin typeface="Calibri" panose="020F0502020204030204" pitchFamily="34" charset="0"/>
                <a:ea typeface="Calibri" panose="020F0502020204030204" pitchFamily="34" charset="0"/>
              </a:rPr>
              <a:t>, indikation för svampmedel. </a:t>
            </a:r>
          </a:p>
          <a:p>
            <a:endParaRPr lang="sv-SE" sz="1400" dirty="0">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Tacksam om du som verksamhetschef distribuerar korten till läkarna på din klinik och även ansvariga sjuksköterskor på vårdavdelningen.</a:t>
            </a:r>
          </a:p>
          <a:p>
            <a:r>
              <a:rPr lang="sv-SE" sz="1400" dirty="0">
                <a:effectLst/>
                <a:latin typeface="Calibri" panose="020F0502020204030204" pitchFamily="34" charset="0"/>
                <a:ea typeface="Calibri" panose="020F0502020204030204" pitchFamily="34" charset="0"/>
              </a:rPr>
              <a:t>Bra om du tillsammans med er </a:t>
            </a:r>
            <a:r>
              <a:rPr lang="sv-SE" sz="1400" dirty="0" err="1">
                <a:effectLst/>
                <a:latin typeface="Calibri" panose="020F0502020204030204" pitchFamily="34" charset="0"/>
                <a:ea typeface="Calibri" panose="020F0502020204030204" pitchFamily="34" charset="0"/>
              </a:rPr>
              <a:t>stramaanansvariga</a:t>
            </a:r>
            <a:r>
              <a:rPr lang="sv-SE" sz="1400" dirty="0">
                <a:effectLst/>
                <a:latin typeface="Calibri" panose="020F0502020204030204" pitchFamily="34" charset="0"/>
                <a:ea typeface="Calibri" panose="020F0502020204030204" pitchFamily="34" charset="0"/>
              </a:rPr>
              <a:t> läkare (SAL) i samband med er internutbildning uppmärksammar korten. Vi har gjort ett kort bildspel, som presenterar korten på ca 10 minuter vilket kommer att mailas ut och kan även laddas ner från LKÖ: </a:t>
            </a:r>
            <a:r>
              <a:rPr lang="sv-SE" sz="1400" dirty="0">
                <a:solidFill>
                  <a:srgbClr val="0000FF"/>
                </a:solidFill>
                <a:effectLst/>
                <a:latin typeface="Calibri" panose="020F0502020204030204" pitchFamily="34" charset="0"/>
                <a:ea typeface="Calibri" panose="020F0502020204030204" pitchFamily="34" charset="0"/>
              </a:rPr>
              <a:t>länk</a:t>
            </a:r>
          </a:p>
          <a:p>
            <a:endParaRPr lang="sv-SE" sz="1400" dirty="0">
              <a:latin typeface="Calibri" panose="020F0502020204030204" pitchFamily="34" charset="0"/>
            </a:endParaRPr>
          </a:p>
          <a:p>
            <a:endParaRPr lang="sv-SE" sz="1400" dirty="0">
              <a:latin typeface="Calibri" panose="020F0502020204030204" pitchFamily="34" charset="0"/>
            </a:endParaRPr>
          </a:p>
          <a:p>
            <a:endParaRPr lang="sv-SE" sz="1400" dirty="0">
              <a:latin typeface="Calibri" panose="020F0502020204030204" pitchFamily="34" charset="0"/>
            </a:endParaRPr>
          </a:p>
          <a:p>
            <a:r>
              <a:rPr lang="sv-SE" sz="1400" dirty="0">
                <a:latin typeface="Calibri" panose="020F0502020204030204" pitchFamily="34" charset="0"/>
              </a:rPr>
              <a:t>Vänliga Hälsningar</a:t>
            </a:r>
          </a:p>
          <a:p>
            <a:endParaRPr lang="sv-SE" sz="1400" dirty="0">
              <a:latin typeface="Calibri" panose="020F0502020204030204" pitchFamily="34" charset="0"/>
            </a:endParaRPr>
          </a:p>
          <a:p>
            <a:r>
              <a:rPr lang="sv-SE" sz="1400" dirty="0">
                <a:latin typeface="Calibri" panose="020F0502020204030204" pitchFamily="34" charset="0"/>
              </a:rPr>
              <a:t>Håkan Hanberger			Christina Fischer </a:t>
            </a:r>
          </a:p>
          <a:p>
            <a:r>
              <a:rPr lang="sv-SE" sz="1400" dirty="0">
                <a:latin typeface="Calibri" panose="020F0502020204030204" pitchFamily="34" charset="0"/>
              </a:rPr>
              <a:t>LKÖ expertgrupp infektion		LKÖ ordf.</a:t>
            </a:r>
            <a:endParaRPr lang="sv-SE" sz="1400" dirty="0"/>
          </a:p>
        </p:txBody>
      </p:sp>
      <p:pic>
        <p:nvPicPr>
          <p:cNvPr id="6" name="Picture 5">
            <a:extLst>
              <a:ext uri="{FF2B5EF4-FFF2-40B4-BE49-F238E27FC236}">
                <a16:creationId xmlns:a16="http://schemas.microsoft.com/office/drawing/2014/main" id="{7DFD1F33-A714-2855-9C40-87CAF7EAE43C}"/>
              </a:ext>
            </a:extLst>
          </p:cNvPr>
          <p:cNvPicPr>
            <a:picLocks noChangeAspect="1"/>
          </p:cNvPicPr>
          <p:nvPr/>
        </p:nvPicPr>
        <p:blipFill>
          <a:blip r:embed="rId2"/>
          <a:stretch>
            <a:fillRect/>
          </a:stretch>
        </p:blipFill>
        <p:spPr>
          <a:xfrm rot="20998464">
            <a:off x="127302" y="224893"/>
            <a:ext cx="1874577" cy="822803"/>
          </a:xfrm>
          <a:prstGeom prst="rect">
            <a:avLst/>
          </a:prstGeom>
        </p:spPr>
      </p:pic>
      <p:sp>
        <p:nvSpPr>
          <p:cNvPr id="7" name="TextBox 6">
            <a:extLst>
              <a:ext uri="{FF2B5EF4-FFF2-40B4-BE49-F238E27FC236}">
                <a16:creationId xmlns:a16="http://schemas.microsoft.com/office/drawing/2014/main" id="{EA361C5B-2EB3-0958-8CAD-F566005E03FA}"/>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8" name="Picture 7">
            <a:extLst>
              <a:ext uri="{FF2B5EF4-FFF2-40B4-BE49-F238E27FC236}">
                <a16:creationId xmlns:a16="http://schemas.microsoft.com/office/drawing/2014/main" id="{D3EA1B42-523A-E404-EED3-98090CE60612}"/>
              </a:ext>
            </a:extLst>
          </p:cNvPr>
          <p:cNvPicPr>
            <a:picLocks noChangeAspect="1"/>
          </p:cNvPicPr>
          <p:nvPr/>
        </p:nvPicPr>
        <p:blipFill>
          <a:blip r:embed="rId3"/>
          <a:stretch>
            <a:fillRect/>
          </a:stretch>
        </p:blipFill>
        <p:spPr>
          <a:xfrm rot="542336">
            <a:off x="9866040" y="185131"/>
            <a:ext cx="1931275" cy="707980"/>
          </a:xfrm>
          <a:prstGeom prst="rect">
            <a:avLst/>
          </a:prstGeom>
          <a:solidFill>
            <a:schemeClr val="bg1"/>
          </a:solidFill>
        </p:spPr>
      </p:pic>
      <p:sp>
        <p:nvSpPr>
          <p:cNvPr id="9" name="TextBox 8">
            <a:extLst>
              <a:ext uri="{FF2B5EF4-FFF2-40B4-BE49-F238E27FC236}">
                <a16:creationId xmlns:a16="http://schemas.microsoft.com/office/drawing/2014/main" id="{7AC9E264-1530-8E33-F776-55389DCD7498}"/>
              </a:ext>
            </a:extLst>
          </p:cNvPr>
          <p:cNvSpPr txBox="1"/>
          <p:nvPr/>
        </p:nvSpPr>
        <p:spPr>
          <a:xfrm rot="20991504">
            <a:off x="97700" y="729432"/>
            <a:ext cx="2198487" cy="415498"/>
          </a:xfrm>
          <a:prstGeom prst="rect">
            <a:avLst/>
          </a:prstGeom>
          <a:solidFill>
            <a:schemeClr val="bg1"/>
          </a:solidFill>
        </p:spPr>
        <p:txBody>
          <a:bodyPr wrap="square" rtlCol="0">
            <a:spAutoFit/>
          </a:bodyPr>
          <a:lstStyle/>
          <a:p>
            <a:r>
              <a:rPr lang="sv-SE" sz="1050" b="1" dirty="0"/>
              <a:t>Empirisk antibiotikabehandling vid intensivvårdskrävande infektioner</a:t>
            </a:r>
          </a:p>
        </p:txBody>
      </p:sp>
      <p:sp>
        <p:nvSpPr>
          <p:cNvPr id="10" name="TextBox 9">
            <a:extLst>
              <a:ext uri="{FF2B5EF4-FFF2-40B4-BE49-F238E27FC236}">
                <a16:creationId xmlns:a16="http://schemas.microsoft.com/office/drawing/2014/main" id="{BBA9F954-F924-C755-531D-FEFF342A5694}"/>
              </a:ext>
            </a:extLst>
          </p:cNvPr>
          <p:cNvSpPr txBox="1"/>
          <p:nvPr/>
        </p:nvSpPr>
        <p:spPr>
          <a:xfrm>
            <a:off x="2803983" y="244062"/>
            <a:ext cx="6762028" cy="800219"/>
          </a:xfrm>
          <a:prstGeom prst="rect">
            <a:avLst/>
          </a:prstGeom>
          <a:noFill/>
        </p:spPr>
        <p:txBody>
          <a:bodyPr wrap="square" rtlCol="0">
            <a:spAutoFit/>
          </a:bodyPr>
          <a:lstStyle/>
          <a:p>
            <a:r>
              <a:rPr lang="sv-SE" sz="2800" dirty="0">
                <a:latin typeface="Calibri" panose="020F0502020204030204" pitchFamily="34" charset="0"/>
                <a:ea typeface="Calibri" panose="020F0502020204030204" pitchFamily="34" charset="0"/>
              </a:rPr>
              <a:t>N</a:t>
            </a:r>
            <a:r>
              <a:rPr lang="sv-SE" sz="2800" dirty="0">
                <a:effectLst/>
                <a:latin typeface="Calibri" panose="020F0502020204030204" pitchFamily="34" charset="0"/>
                <a:ea typeface="Calibri" panose="020F0502020204030204" pitchFamily="34" charset="0"/>
              </a:rPr>
              <a:t>ya röda/gröna fickkort för antibiotikaval. </a:t>
            </a:r>
          </a:p>
          <a:p>
            <a:endParaRPr lang="sv-SE" dirty="0"/>
          </a:p>
        </p:txBody>
      </p:sp>
    </p:spTree>
    <p:extLst>
      <p:ext uri="{BB962C8B-B14F-4D97-AF65-F5344CB8AC3E}">
        <p14:creationId xmlns:p14="http://schemas.microsoft.com/office/powerpoint/2010/main" val="26311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D77ABE-A337-C0D0-2BC0-482CE518034B}"/>
              </a:ext>
            </a:extLst>
          </p:cNvPr>
          <p:cNvSpPr txBox="1"/>
          <p:nvPr/>
        </p:nvSpPr>
        <p:spPr>
          <a:xfrm>
            <a:off x="1553611" y="1909717"/>
            <a:ext cx="9084778" cy="2123658"/>
          </a:xfrm>
          <a:prstGeom prst="rect">
            <a:avLst/>
          </a:prstGeom>
          <a:noFill/>
        </p:spPr>
        <p:txBody>
          <a:bodyPr wrap="square" rtlCol="0">
            <a:spAutoFit/>
          </a:bodyPr>
          <a:lstStyle/>
          <a:p>
            <a:pPr algn="ctr"/>
            <a:r>
              <a:rPr lang="sv-SE" sz="6600" dirty="0"/>
              <a:t>När överväga tillägg av aminoglykosid?</a:t>
            </a:r>
          </a:p>
        </p:txBody>
      </p:sp>
    </p:spTree>
    <p:extLst>
      <p:ext uri="{BB962C8B-B14F-4D97-AF65-F5344CB8AC3E}">
        <p14:creationId xmlns:p14="http://schemas.microsoft.com/office/powerpoint/2010/main" val="13618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F764F-7439-6F72-B00F-70EE7E000BA0}"/>
              </a:ext>
            </a:extLst>
          </p:cNvPr>
          <p:cNvSpPr txBox="1"/>
          <p:nvPr/>
        </p:nvSpPr>
        <p:spPr>
          <a:xfrm>
            <a:off x="851874" y="2198862"/>
            <a:ext cx="10980617" cy="3970318"/>
          </a:xfrm>
          <a:prstGeom prst="rect">
            <a:avLst/>
          </a:prstGeom>
          <a:noFill/>
        </p:spPr>
        <p:txBody>
          <a:bodyPr wrap="square" rtlCol="0">
            <a:spAutoFit/>
          </a:bodyPr>
          <a:lstStyle/>
          <a:p>
            <a:r>
              <a:rPr lang="sv-SE" dirty="0"/>
              <a:t>Fotnot 1</a:t>
            </a:r>
          </a:p>
          <a:p>
            <a:pPr marL="285750" indent="-285750">
              <a:buFont typeface="Wingdings" panose="05000000000000000000" pitchFamily="2" charset="2"/>
              <a:buChar char="q"/>
            </a:pPr>
            <a:r>
              <a:rPr lang="sv-SE" dirty="0"/>
              <a:t>Tilläggsbehandling med aminoglykosid kan övervägas vid sepsis och septisk chock om infektionen misstänks orsakas av gramnegativa bakterier (fr.a. vid urinvägsfokus) och inte kontraindikationer föreligger. </a:t>
            </a:r>
          </a:p>
          <a:p>
            <a:pPr marL="285750" indent="-285750">
              <a:buFont typeface="Wingdings" panose="05000000000000000000" pitchFamily="2" charset="2"/>
              <a:buChar char="q"/>
            </a:pPr>
            <a:r>
              <a:rPr lang="sv-SE" dirty="0" err="1"/>
              <a:t>Amikacin</a:t>
            </a:r>
            <a:r>
              <a:rPr lang="sv-SE" dirty="0"/>
              <a:t> ges i laddningsdos 25-30 mg/kg, </a:t>
            </a:r>
            <a:r>
              <a:rPr lang="sv-SE" dirty="0" err="1"/>
              <a:t>tobramycin</a:t>
            </a:r>
            <a:r>
              <a:rPr lang="sv-SE" dirty="0"/>
              <a:t> laddningsdos 6-7 mg/kg. De högre doserna vid septisk chock, men kan ändå ge otillräcklig effekt varför aminoglykosider ej skall ges som spektrumvidgning dvs monoterapi utanför urinvägarna. </a:t>
            </a:r>
          </a:p>
          <a:p>
            <a:pPr marL="285750" indent="-285750">
              <a:buFont typeface="Wingdings" panose="05000000000000000000" pitchFamily="2" charset="2"/>
              <a:buChar char="q"/>
            </a:pPr>
            <a:r>
              <a:rPr lang="sv-SE" dirty="0"/>
              <a:t>Vid BMI &gt; 30 bör lägre dos/kg kroppsvikt ges enligt formeln ”</a:t>
            </a:r>
            <a:r>
              <a:rPr lang="sv-SE" dirty="0" err="1"/>
              <a:t>adjusted</a:t>
            </a:r>
            <a:r>
              <a:rPr lang="sv-SE" dirty="0"/>
              <a:t> </a:t>
            </a:r>
            <a:r>
              <a:rPr lang="sv-SE" dirty="0" err="1"/>
              <a:t>body</a:t>
            </a:r>
            <a:r>
              <a:rPr lang="sv-SE" dirty="0"/>
              <a:t> </a:t>
            </a:r>
            <a:r>
              <a:rPr lang="sv-SE" dirty="0" err="1"/>
              <a:t>weight</a:t>
            </a:r>
            <a:r>
              <a:rPr lang="sv-SE" dirty="0"/>
              <a:t>” ABW=IBW+0,4x (TBW-IBW). Ta serum koncentration 8 och 24 tim efter given dos, som underlag för ev. fortsatt behandling med aminoglykosid som bör ske i samråd med infektionsbakjour. </a:t>
            </a:r>
          </a:p>
          <a:p>
            <a:pPr marL="285750" indent="-285750">
              <a:buFont typeface="Wingdings" panose="05000000000000000000" pitchFamily="2" charset="2"/>
              <a:buChar char="q"/>
            </a:pPr>
            <a:r>
              <a:rPr lang="sv-SE" dirty="0" err="1"/>
              <a:t>Amikacin</a:t>
            </a:r>
            <a:r>
              <a:rPr lang="sv-SE" dirty="0"/>
              <a:t> rekommenderas vid misstanke om ESBL-producerande </a:t>
            </a:r>
            <a:r>
              <a:rPr lang="sv-SE" dirty="0" err="1"/>
              <a:t>Enterobacterales</a:t>
            </a:r>
            <a:r>
              <a:rPr lang="sv-SE" dirty="0"/>
              <a:t> och </a:t>
            </a:r>
            <a:r>
              <a:rPr lang="sv-SE" dirty="0" err="1"/>
              <a:t>tobramycin</a:t>
            </a:r>
            <a:r>
              <a:rPr lang="sv-SE" dirty="0"/>
              <a:t> vid </a:t>
            </a:r>
            <a:r>
              <a:rPr lang="sv-SE" dirty="0" err="1"/>
              <a:t>pseudomonasinfektioner</a:t>
            </a:r>
            <a:r>
              <a:rPr lang="sv-SE" dirty="0"/>
              <a:t>.</a:t>
            </a:r>
          </a:p>
          <a:p>
            <a:pPr marL="285750" indent="-285750">
              <a:buFont typeface="Wingdings" panose="05000000000000000000" pitchFamily="2" charset="2"/>
              <a:buChar char="q"/>
            </a:pPr>
            <a:r>
              <a:rPr lang="sv-SE" dirty="0"/>
              <a:t> Kontraindikationer till aminoglykosider: kronisk njurfunktionsnedsättning, andra </a:t>
            </a:r>
            <a:r>
              <a:rPr lang="sv-SE" dirty="0" err="1"/>
              <a:t>nefrotoxiska</a:t>
            </a:r>
            <a:r>
              <a:rPr lang="sv-SE" dirty="0"/>
              <a:t> droger, akut </a:t>
            </a:r>
            <a:r>
              <a:rPr lang="sv-SE" dirty="0" err="1"/>
              <a:t>anuri</a:t>
            </a:r>
            <a:r>
              <a:rPr lang="sv-SE" dirty="0"/>
              <a:t>, känd hörselnedsättning eller hereditet för hörselnedsättning; undvik aminoglykosid i dessa fall och ge </a:t>
            </a:r>
            <a:r>
              <a:rPr lang="sv-SE" dirty="0" err="1"/>
              <a:t>betalaktamantibiotika</a:t>
            </a:r>
            <a:r>
              <a:rPr lang="sv-SE" dirty="0"/>
              <a:t> med bredast möjliga spektrum (t.ex. </a:t>
            </a:r>
            <a:r>
              <a:rPr lang="sv-SE" dirty="0" err="1"/>
              <a:t>meropenem</a:t>
            </a:r>
            <a:r>
              <a:rPr lang="sv-SE" dirty="0"/>
              <a:t>).</a:t>
            </a:r>
          </a:p>
        </p:txBody>
      </p:sp>
      <p:sp>
        <p:nvSpPr>
          <p:cNvPr id="4" name="TextBox 3">
            <a:extLst>
              <a:ext uri="{FF2B5EF4-FFF2-40B4-BE49-F238E27FC236}">
                <a16:creationId xmlns:a16="http://schemas.microsoft.com/office/drawing/2014/main" id="{F5BB47B2-115F-32D5-18F2-C6B1389FB1C1}"/>
              </a:ext>
            </a:extLst>
          </p:cNvPr>
          <p:cNvSpPr txBox="1"/>
          <p:nvPr/>
        </p:nvSpPr>
        <p:spPr>
          <a:xfrm>
            <a:off x="705516" y="0"/>
            <a:ext cx="11205129" cy="2739211"/>
          </a:xfrm>
          <a:prstGeom prst="rect">
            <a:avLst/>
          </a:prstGeom>
          <a:noFill/>
        </p:spPr>
        <p:txBody>
          <a:bodyPr wrap="square" rtlCol="0">
            <a:spAutoFit/>
          </a:bodyPr>
          <a:lstStyle/>
          <a:p>
            <a:pPr marL="342900" lvl="0" indent="-342900">
              <a:buFont typeface="Wingdings" panose="05000000000000000000" pitchFamily="2" charset="2"/>
              <a:buChar char="q"/>
            </a:pPr>
            <a:endParaRPr lang="sv-SE" dirty="0">
              <a:latin typeface="Calibri" panose="020F0502020204030204" pitchFamily="34" charset="0"/>
              <a:ea typeface="Times New Roman" panose="02020603050405020304" pitchFamily="18" charset="0"/>
            </a:endParaRPr>
          </a:p>
          <a:p>
            <a:r>
              <a:rPr lang="sv-SE" sz="2800" b="1" dirty="0">
                <a:effectLst/>
                <a:latin typeface="Calibri" panose="020F0502020204030204" pitchFamily="34" charset="0"/>
                <a:ea typeface="Calibri" panose="020F0502020204030204" pitchFamily="34" charset="0"/>
              </a:rPr>
              <a:t>När lägga till aminoglykosid? </a:t>
            </a:r>
            <a:endParaRPr lang="sv-SE" sz="2800" b="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q"/>
            </a:pPr>
            <a:r>
              <a:rPr lang="sv-SE" dirty="0"/>
              <a:t>Septisk chock om infektionen misstänks orsakas av gramnegativa bakterier (fr.a. vid urinvägsfokus)  - nyttan visad för smalare/äldre </a:t>
            </a:r>
            <a:r>
              <a:rPr lang="sv-SE" dirty="0" err="1"/>
              <a:t>betalaktam</a:t>
            </a:r>
            <a:r>
              <a:rPr lang="sv-SE" dirty="0"/>
              <a:t> ej </a:t>
            </a:r>
            <a:r>
              <a:rPr lang="sv-SE" dirty="0" err="1"/>
              <a:t>karbapenem</a:t>
            </a:r>
            <a:endParaRPr lang="sv-SE" dirty="0"/>
          </a:p>
          <a:p>
            <a:pPr marL="285750" indent="-285750">
              <a:buFont typeface="Wingdings" panose="05000000000000000000" pitchFamily="2" charset="2"/>
              <a:buChar char="q"/>
            </a:pPr>
            <a:r>
              <a:rPr lang="sv-SE" b="1" u="sng" dirty="0"/>
              <a:t>Nya rön </a:t>
            </a:r>
            <a:r>
              <a:rPr lang="sv-SE" dirty="0"/>
              <a:t>visar att höga doser krävs för baktericid effekt, men dessa kan ändå ge otillräcklig effekt varför aminoglykosider ej skall ges som spektrumvidgning dvs monoterapi utanför urinvägarna</a:t>
            </a:r>
          </a:p>
          <a:p>
            <a:r>
              <a:rPr lang="sv-SE" dirty="0"/>
              <a:t> </a:t>
            </a:r>
          </a:p>
          <a:p>
            <a:endParaRPr lang="sv-SE" dirty="0">
              <a:effectLst/>
              <a:latin typeface="Calibri" panose="020F0502020204030204" pitchFamily="34" charset="0"/>
              <a:ea typeface="Calibri" panose="020F0502020204030204" pitchFamily="34" charset="0"/>
            </a:endParaRPr>
          </a:p>
          <a:p>
            <a:endParaRPr lang="sv-SE" dirty="0"/>
          </a:p>
        </p:txBody>
      </p:sp>
      <p:sp>
        <p:nvSpPr>
          <p:cNvPr id="6" name="Rectangle 5">
            <a:extLst>
              <a:ext uri="{FF2B5EF4-FFF2-40B4-BE49-F238E27FC236}">
                <a16:creationId xmlns:a16="http://schemas.microsoft.com/office/drawing/2014/main" id="{2C0F0F45-4072-F2C2-A443-8AA37EBD32A4}"/>
              </a:ext>
            </a:extLst>
          </p:cNvPr>
          <p:cNvSpPr/>
          <p:nvPr/>
        </p:nvSpPr>
        <p:spPr>
          <a:xfrm>
            <a:off x="531446" y="2124364"/>
            <a:ext cx="11379200" cy="4248727"/>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293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D77ABE-A337-C0D0-2BC0-482CE518034B}"/>
              </a:ext>
            </a:extLst>
          </p:cNvPr>
          <p:cNvSpPr txBox="1"/>
          <p:nvPr/>
        </p:nvSpPr>
        <p:spPr>
          <a:xfrm>
            <a:off x="1342596" y="209871"/>
            <a:ext cx="9084778" cy="2123658"/>
          </a:xfrm>
          <a:prstGeom prst="rect">
            <a:avLst/>
          </a:prstGeom>
          <a:noFill/>
        </p:spPr>
        <p:txBody>
          <a:bodyPr wrap="square" rtlCol="0">
            <a:spAutoFit/>
          </a:bodyPr>
          <a:lstStyle/>
          <a:p>
            <a:pPr algn="ctr"/>
            <a:r>
              <a:rPr lang="sv-SE" sz="6600" dirty="0"/>
              <a:t>När skall man inte ge </a:t>
            </a:r>
            <a:r>
              <a:rPr lang="sv-SE" sz="6600" dirty="0" err="1"/>
              <a:t>kinoloner</a:t>
            </a:r>
            <a:endParaRPr lang="sv-SE" sz="6600" dirty="0"/>
          </a:p>
        </p:txBody>
      </p:sp>
      <p:sp>
        <p:nvSpPr>
          <p:cNvPr id="3" name="TextBox 2">
            <a:extLst>
              <a:ext uri="{FF2B5EF4-FFF2-40B4-BE49-F238E27FC236}">
                <a16:creationId xmlns:a16="http://schemas.microsoft.com/office/drawing/2014/main" id="{907F054D-6D9F-712B-D16A-7041633B5CF1}"/>
              </a:ext>
            </a:extLst>
          </p:cNvPr>
          <p:cNvSpPr txBox="1"/>
          <p:nvPr/>
        </p:nvSpPr>
        <p:spPr>
          <a:xfrm>
            <a:off x="1465385" y="2696308"/>
            <a:ext cx="9976338" cy="1477328"/>
          </a:xfrm>
          <a:prstGeom prst="rect">
            <a:avLst/>
          </a:prstGeom>
          <a:noFill/>
        </p:spPr>
        <p:txBody>
          <a:bodyPr wrap="square" rtlCol="0">
            <a:spAutoFit/>
          </a:bodyPr>
          <a:lstStyle/>
          <a:p>
            <a:r>
              <a:rPr lang="sv-SE" sz="2400" b="1" dirty="0"/>
              <a:t>Fotnot: </a:t>
            </a:r>
            <a:r>
              <a:rPr lang="sv-SE" sz="2400" dirty="0" err="1"/>
              <a:t>Kinoloner</a:t>
            </a:r>
            <a:r>
              <a:rPr lang="sv-SE" sz="2400" dirty="0"/>
              <a:t> (</a:t>
            </a:r>
            <a:r>
              <a:rPr lang="sv-SE" sz="2400" dirty="0" err="1"/>
              <a:t>ciprofloxacin</a:t>
            </a:r>
            <a:r>
              <a:rPr lang="sv-SE" sz="2400" dirty="0"/>
              <a:t>, </a:t>
            </a:r>
            <a:r>
              <a:rPr lang="sv-SE" sz="2400" dirty="0" err="1"/>
              <a:t>levofloxacin</a:t>
            </a:r>
            <a:r>
              <a:rPr lang="sv-SE" sz="2400" dirty="0"/>
              <a:t>, </a:t>
            </a:r>
            <a:r>
              <a:rPr lang="sv-SE" sz="2400" dirty="0" err="1"/>
              <a:t>moxifloxacin</a:t>
            </a:r>
            <a:r>
              <a:rPr lang="sv-SE" sz="2400" dirty="0"/>
              <a:t>) undvik om möjligt användning vid risk för </a:t>
            </a:r>
            <a:r>
              <a:rPr lang="sv-SE" sz="2400" dirty="0" err="1"/>
              <a:t>aortaaneurysm</a:t>
            </a:r>
            <a:r>
              <a:rPr lang="sv-SE" sz="2400" dirty="0"/>
              <a:t>/dissektion och/eller sjukdomstillstånd med ökad risk för att utveckla hjärtklaffinsufficiens. Se även FASS.</a:t>
            </a:r>
          </a:p>
          <a:p>
            <a:endParaRPr lang="sv-SE" dirty="0"/>
          </a:p>
        </p:txBody>
      </p:sp>
      <p:pic>
        <p:nvPicPr>
          <p:cNvPr id="4" name="Picture 3">
            <a:extLst>
              <a:ext uri="{FF2B5EF4-FFF2-40B4-BE49-F238E27FC236}">
                <a16:creationId xmlns:a16="http://schemas.microsoft.com/office/drawing/2014/main" id="{4EAFACB6-60F3-FF82-629A-C258400C2EEB}"/>
              </a:ext>
            </a:extLst>
          </p:cNvPr>
          <p:cNvPicPr>
            <a:picLocks noChangeAspect="1"/>
          </p:cNvPicPr>
          <p:nvPr/>
        </p:nvPicPr>
        <p:blipFill>
          <a:blip r:embed="rId2"/>
          <a:stretch>
            <a:fillRect/>
          </a:stretch>
        </p:blipFill>
        <p:spPr>
          <a:xfrm rot="20998464">
            <a:off x="127302" y="224893"/>
            <a:ext cx="1874577" cy="822803"/>
          </a:xfrm>
          <a:prstGeom prst="rect">
            <a:avLst/>
          </a:prstGeom>
        </p:spPr>
      </p:pic>
      <p:sp>
        <p:nvSpPr>
          <p:cNvPr id="5" name="TextBox 4">
            <a:extLst>
              <a:ext uri="{FF2B5EF4-FFF2-40B4-BE49-F238E27FC236}">
                <a16:creationId xmlns:a16="http://schemas.microsoft.com/office/drawing/2014/main" id="{FE249645-A35A-5747-30FF-0217C6390857}"/>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6" name="Picture 5">
            <a:extLst>
              <a:ext uri="{FF2B5EF4-FFF2-40B4-BE49-F238E27FC236}">
                <a16:creationId xmlns:a16="http://schemas.microsoft.com/office/drawing/2014/main" id="{4221FD7E-8CC1-EE7E-90D7-C8165418F1E1}"/>
              </a:ext>
            </a:extLst>
          </p:cNvPr>
          <p:cNvPicPr>
            <a:picLocks noChangeAspect="1"/>
          </p:cNvPicPr>
          <p:nvPr/>
        </p:nvPicPr>
        <p:blipFill>
          <a:blip r:embed="rId3"/>
          <a:stretch>
            <a:fillRect/>
          </a:stretch>
        </p:blipFill>
        <p:spPr>
          <a:xfrm rot="542336">
            <a:off x="9866040" y="185131"/>
            <a:ext cx="1931275" cy="707980"/>
          </a:xfrm>
          <a:prstGeom prst="rect">
            <a:avLst/>
          </a:prstGeom>
          <a:solidFill>
            <a:schemeClr val="bg1"/>
          </a:solidFill>
        </p:spPr>
      </p:pic>
      <p:sp>
        <p:nvSpPr>
          <p:cNvPr id="7" name="TextBox 6">
            <a:extLst>
              <a:ext uri="{FF2B5EF4-FFF2-40B4-BE49-F238E27FC236}">
                <a16:creationId xmlns:a16="http://schemas.microsoft.com/office/drawing/2014/main" id="{3D99F00A-8898-07BE-835C-066EA5E2698A}"/>
              </a:ext>
            </a:extLst>
          </p:cNvPr>
          <p:cNvSpPr txBox="1"/>
          <p:nvPr/>
        </p:nvSpPr>
        <p:spPr>
          <a:xfrm rot="20991504">
            <a:off x="97700" y="729432"/>
            <a:ext cx="2198487" cy="415498"/>
          </a:xfrm>
          <a:prstGeom prst="rect">
            <a:avLst/>
          </a:prstGeom>
          <a:solidFill>
            <a:schemeClr val="bg1"/>
          </a:solidFill>
        </p:spPr>
        <p:txBody>
          <a:bodyPr wrap="square" rtlCol="0">
            <a:spAutoFit/>
          </a:bodyPr>
          <a:lstStyle/>
          <a:p>
            <a:r>
              <a:rPr lang="sv-SE" sz="1050" b="1" dirty="0"/>
              <a:t>Empirisk antibiotikabehandling vid intensivvårdskrävande infektioner</a:t>
            </a:r>
          </a:p>
        </p:txBody>
      </p:sp>
    </p:spTree>
    <p:extLst>
      <p:ext uri="{BB962C8B-B14F-4D97-AF65-F5344CB8AC3E}">
        <p14:creationId xmlns:p14="http://schemas.microsoft.com/office/powerpoint/2010/main" val="295002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C737-A496-4A65-8F46-E1719608C9E1}"/>
              </a:ext>
            </a:extLst>
          </p:cNvPr>
          <p:cNvSpPr>
            <a:spLocks noGrp="1"/>
          </p:cNvSpPr>
          <p:nvPr>
            <p:ph type="title"/>
          </p:nvPr>
        </p:nvSpPr>
        <p:spPr>
          <a:xfrm>
            <a:off x="602629" y="1411840"/>
            <a:ext cx="10515600" cy="1510567"/>
          </a:xfrm>
        </p:spPr>
        <p:txBody>
          <a:bodyPr>
            <a:normAutofit/>
          </a:bodyPr>
          <a:lstStyle/>
          <a:p>
            <a:pPr algn="ctr"/>
            <a:r>
              <a:rPr lang="sv-SE" sz="4400" b="1" dirty="0"/>
              <a:t>Pc och korsallergi med övriga  </a:t>
            </a:r>
            <a:r>
              <a:rPr lang="sv-SE" sz="4400" b="1" dirty="0" err="1"/>
              <a:t>betalaktamantibiotika</a:t>
            </a:r>
            <a:endParaRPr lang="sv-SE" sz="4400" b="1" dirty="0"/>
          </a:p>
        </p:txBody>
      </p:sp>
      <p:sp>
        <p:nvSpPr>
          <p:cNvPr id="4" name="TextBox 3">
            <a:extLst>
              <a:ext uri="{FF2B5EF4-FFF2-40B4-BE49-F238E27FC236}">
                <a16:creationId xmlns:a16="http://schemas.microsoft.com/office/drawing/2014/main" id="{8B66BAAE-A17B-9B9E-74D9-30A7CC4D129B}"/>
              </a:ext>
            </a:extLst>
          </p:cNvPr>
          <p:cNvSpPr txBox="1"/>
          <p:nvPr/>
        </p:nvSpPr>
        <p:spPr>
          <a:xfrm>
            <a:off x="1270845" y="3546950"/>
            <a:ext cx="9179169" cy="1815882"/>
          </a:xfrm>
          <a:prstGeom prst="rect">
            <a:avLst/>
          </a:prstGeom>
          <a:noFill/>
        </p:spPr>
        <p:txBody>
          <a:bodyPr wrap="square" rtlCol="0">
            <a:spAutoFit/>
          </a:bodyPr>
          <a:lstStyle/>
          <a:p>
            <a:pPr algn="ctr"/>
            <a:r>
              <a:rPr lang="sv-SE" sz="2800" b="1" dirty="0"/>
              <a:t>Nytt: </a:t>
            </a:r>
            <a:r>
              <a:rPr lang="sv-SE" sz="2800" dirty="0">
                <a:effectLst/>
                <a:latin typeface="Calibri" panose="020F0502020204030204" pitchFamily="34" charset="0"/>
                <a:ea typeface="Calibri" panose="020F0502020204030204" pitchFamily="34" charset="0"/>
              </a:rPr>
              <a:t>Korten innehåller ett beslutsstöd vid pc-allergi framtaget av allergicentrum. </a:t>
            </a:r>
          </a:p>
          <a:p>
            <a:pPr algn="ctr"/>
            <a:r>
              <a:rPr lang="sv-SE" sz="2800" b="1" dirty="0">
                <a:solidFill>
                  <a:srgbClr val="008000"/>
                </a:solidFill>
                <a:effectLst>
                  <a:outerShdw blurRad="38100" dist="38100" dir="2700000" algn="tl">
                    <a:srgbClr val="000000">
                      <a:alpha val="43137"/>
                    </a:srgbClr>
                  </a:outerShdw>
                </a:effectLst>
              </a:rPr>
              <a:t/>
            </a:r>
            <a:br>
              <a:rPr lang="sv-SE" sz="2800" b="1" dirty="0">
                <a:solidFill>
                  <a:srgbClr val="008000"/>
                </a:solidFill>
                <a:effectLst>
                  <a:outerShdw blurRad="38100" dist="38100" dir="2700000" algn="tl">
                    <a:srgbClr val="000000">
                      <a:alpha val="43137"/>
                    </a:srgbClr>
                  </a:outerShdw>
                </a:effectLst>
              </a:rPr>
            </a:br>
            <a:endParaRPr lang="sv-SE" sz="2800" dirty="0"/>
          </a:p>
        </p:txBody>
      </p:sp>
      <p:pic>
        <p:nvPicPr>
          <p:cNvPr id="5" name="Picture 4">
            <a:extLst>
              <a:ext uri="{FF2B5EF4-FFF2-40B4-BE49-F238E27FC236}">
                <a16:creationId xmlns:a16="http://schemas.microsoft.com/office/drawing/2014/main" id="{4A16C6BA-A849-393D-0B6B-44EB21B38E96}"/>
              </a:ext>
            </a:extLst>
          </p:cNvPr>
          <p:cNvPicPr>
            <a:picLocks noChangeAspect="1"/>
          </p:cNvPicPr>
          <p:nvPr/>
        </p:nvPicPr>
        <p:blipFill>
          <a:blip r:embed="rId2"/>
          <a:stretch>
            <a:fillRect/>
          </a:stretch>
        </p:blipFill>
        <p:spPr>
          <a:xfrm rot="20998464">
            <a:off x="127302" y="224893"/>
            <a:ext cx="1874577" cy="822803"/>
          </a:xfrm>
          <a:prstGeom prst="rect">
            <a:avLst/>
          </a:prstGeom>
        </p:spPr>
      </p:pic>
      <p:sp>
        <p:nvSpPr>
          <p:cNvPr id="6" name="TextBox 5">
            <a:extLst>
              <a:ext uri="{FF2B5EF4-FFF2-40B4-BE49-F238E27FC236}">
                <a16:creationId xmlns:a16="http://schemas.microsoft.com/office/drawing/2014/main" id="{67B22ADE-1F06-A572-8D08-32179B919F97}"/>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7" name="Picture 6">
            <a:extLst>
              <a:ext uri="{FF2B5EF4-FFF2-40B4-BE49-F238E27FC236}">
                <a16:creationId xmlns:a16="http://schemas.microsoft.com/office/drawing/2014/main" id="{3BD7C660-AF63-9C82-9E5A-65C036516BEE}"/>
              </a:ext>
            </a:extLst>
          </p:cNvPr>
          <p:cNvPicPr>
            <a:picLocks noChangeAspect="1"/>
          </p:cNvPicPr>
          <p:nvPr/>
        </p:nvPicPr>
        <p:blipFill>
          <a:blip r:embed="rId3"/>
          <a:stretch>
            <a:fillRect/>
          </a:stretch>
        </p:blipFill>
        <p:spPr>
          <a:xfrm rot="542336">
            <a:off x="9866040" y="185131"/>
            <a:ext cx="1931275" cy="707980"/>
          </a:xfrm>
          <a:prstGeom prst="rect">
            <a:avLst/>
          </a:prstGeom>
          <a:solidFill>
            <a:schemeClr val="bg1"/>
          </a:solidFill>
        </p:spPr>
      </p:pic>
      <p:sp>
        <p:nvSpPr>
          <p:cNvPr id="8" name="TextBox 7">
            <a:extLst>
              <a:ext uri="{FF2B5EF4-FFF2-40B4-BE49-F238E27FC236}">
                <a16:creationId xmlns:a16="http://schemas.microsoft.com/office/drawing/2014/main" id="{0C514A54-1457-6EAD-9BEA-736064D92136}"/>
              </a:ext>
            </a:extLst>
          </p:cNvPr>
          <p:cNvSpPr txBox="1"/>
          <p:nvPr/>
        </p:nvSpPr>
        <p:spPr>
          <a:xfrm rot="20991504">
            <a:off x="97700" y="729432"/>
            <a:ext cx="2198487" cy="415498"/>
          </a:xfrm>
          <a:prstGeom prst="rect">
            <a:avLst/>
          </a:prstGeom>
          <a:solidFill>
            <a:schemeClr val="bg1"/>
          </a:solidFill>
        </p:spPr>
        <p:txBody>
          <a:bodyPr wrap="square" rtlCol="0">
            <a:spAutoFit/>
          </a:bodyPr>
          <a:lstStyle/>
          <a:p>
            <a:r>
              <a:rPr lang="sv-SE" sz="1050" b="1" dirty="0"/>
              <a:t>Empirisk antibiotikabehandling vid intensivvårdskrävande infektioner</a:t>
            </a:r>
          </a:p>
        </p:txBody>
      </p:sp>
    </p:spTree>
    <p:extLst>
      <p:ext uri="{BB962C8B-B14F-4D97-AF65-F5344CB8AC3E}">
        <p14:creationId xmlns:p14="http://schemas.microsoft.com/office/powerpoint/2010/main" val="172672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09BD5-5E45-3C5E-B4AF-45F0B0511251}"/>
              </a:ext>
            </a:extLst>
          </p:cNvPr>
          <p:cNvPicPr>
            <a:picLocks noChangeAspect="1"/>
          </p:cNvPicPr>
          <p:nvPr/>
        </p:nvPicPr>
        <p:blipFill>
          <a:blip r:embed="rId2"/>
          <a:stretch>
            <a:fillRect/>
          </a:stretch>
        </p:blipFill>
        <p:spPr>
          <a:xfrm>
            <a:off x="8757920" y="121146"/>
            <a:ext cx="3170537" cy="1442622"/>
          </a:xfrm>
          <a:prstGeom prst="rect">
            <a:avLst/>
          </a:prstGeom>
        </p:spPr>
      </p:pic>
      <p:pic>
        <p:nvPicPr>
          <p:cNvPr id="5" name="Picture 4">
            <a:extLst>
              <a:ext uri="{FF2B5EF4-FFF2-40B4-BE49-F238E27FC236}">
                <a16:creationId xmlns:a16="http://schemas.microsoft.com/office/drawing/2014/main" id="{B55C727A-357A-9CC1-A6C5-5EF7502044A3}"/>
              </a:ext>
            </a:extLst>
          </p:cNvPr>
          <p:cNvPicPr>
            <a:picLocks noChangeAspect="1"/>
          </p:cNvPicPr>
          <p:nvPr/>
        </p:nvPicPr>
        <p:blipFill>
          <a:blip r:embed="rId3"/>
          <a:stretch>
            <a:fillRect/>
          </a:stretch>
        </p:blipFill>
        <p:spPr>
          <a:xfrm>
            <a:off x="4573375" y="0"/>
            <a:ext cx="3045249" cy="6858000"/>
          </a:xfrm>
          <a:prstGeom prst="rect">
            <a:avLst/>
          </a:prstGeom>
        </p:spPr>
      </p:pic>
      <p:sp>
        <p:nvSpPr>
          <p:cNvPr id="6" name="TextBox 5">
            <a:extLst>
              <a:ext uri="{FF2B5EF4-FFF2-40B4-BE49-F238E27FC236}">
                <a16:creationId xmlns:a16="http://schemas.microsoft.com/office/drawing/2014/main" id="{3E3A9BB1-B045-C022-3583-D59777FD615C}"/>
              </a:ext>
            </a:extLst>
          </p:cNvPr>
          <p:cNvSpPr txBox="1"/>
          <p:nvPr/>
        </p:nvSpPr>
        <p:spPr>
          <a:xfrm>
            <a:off x="581114" y="154670"/>
            <a:ext cx="3657600" cy="1754326"/>
          </a:xfrm>
          <a:prstGeom prst="rect">
            <a:avLst/>
          </a:prstGeom>
          <a:noFill/>
        </p:spPr>
        <p:txBody>
          <a:bodyPr wrap="square">
            <a:spAutoFit/>
          </a:bodyPr>
          <a:lstStyle/>
          <a:p>
            <a:r>
              <a:rPr lang="sv-SE" sz="1800" b="1" dirty="0">
                <a:latin typeface="+mn-lt"/>
              </a:rPr>
              <a:t>30-årig kvinna</a:t>
            </a:r>
            <a:br>
              <a:rPr lang="sv-SE" sz="1800" b="1" dirty="0">
                <a:latin typeface="+mn-lt"/>
              </a:rPr>
            </a:br>
            <a:r>
              <a:rPr lang="sv-SE" sz="1800" b="1" dirty="0">
                <a:latin typeface="+mn-lt"/>
              </a:rPr>
              <a:t>Anamnes på prickigt utslag på bålen, ej klåda, dag 5 på </a:t>
            </a:r>
            <a:r>
              <a:rPr lang="sv-SE" sz="1800" b="1" dirty="0" err="1">
                <a:latin typeface="+mn-lt"/>
              </a:rPr>
              <a:t>PcV</a:t>
            </a:r>
            <a:r>
              <a:rPr lang="sv-SE" sz="1800" b="1" dirty="0">
                <a:latin typeface="+mn-lt"/>
              </a:rPr>
              <a:t>-kur mot halsfluss i 15-års åldern, ej utredd för detta, ej fått pc därefter, </a:t>
            </a:r>
            <a:r>
              <a:rPr lang="sv-SE" sz="1800" b="1" dirty="0" err="1">
                <a:latin typeface="+mn-lt"/>
              </a:rPr>
              <a:t>iö</a:t>
            </a:r>
            <a:r>
              <a:rPr lang="sv-SE" sz="1800" b="1" dirty="0">
                <a:latin typeface="+mn-lt"/>
              </a:rPr>
              <a:t> helt frisk, ingen allergi</a:t>
            </a:r>
            <a:endParaRPr lang="sv-SE" dirty="0"/>
          </a:p>
        </p:txBody>
      </p:sp>
      <p:sp>
        <p:nvSpPr>
          <p:cNvPr id="9" name="Arrow: Down 8">
            <a:extLst>
              <a:ext uri="{FF2B5EF4-FFF2-40B4-BE49-F238E27FC236}">
                <a16:creationId xmlns:a16="http://schemas.microsoft.com/office/drawing/2014/main" id="{178D0A50-F2ED-73E6-2335-5108D419D7E8}"/>
              </a:ext>
            </a:extLst>
          </p:cNvPr>
          <p:cNvSpPr/>
          <p:nvPr/>
        </p:nvSpPr>
        <p:spPr>
          <a:xfrm rot="20168058" flipH="1">
            <a:off x="3193882" y="2036444"/>
            <a:ext cx="196511" cy="3608109"/>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a:extLst>
              <a:ext uri="{FF2B5EF4-FFF2-40B4-BE49-F238E27FC236}">
                <a16:creationId xmlns:a16="http://schemas.microsoft.com/office/drawing/2014/main" id="{2A1CA1EA-708E-C1FA-BE4B-765C300F7B1D}"/>
              </a:ext>
            </a:extLst>
          </p:cNvPr>
          <p:cNvSpPr/>
          <p:nvPr/>
        </p:nvSpPr>
        <p:spPr>
          <a:xfrm>
            <a:off x="4573375" y="5332576"/>
            <a:ext cx="3045249" cy="1525424"/>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027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C7C22-109B-B86E-74CB-D229CE4FE026}"/>
              </a:ext>
            </a:extLst>
          </p:cNvPr>
          <p:cNvPicPr>
            <a:picLocks noChangeAspect="1"/>
          </p:cNvPicPr>
          <p:nvPr/>
        </p:nvPicPr>
        <p:blipFill>
          <a:blip r:embed="rId2"/>
          <a:stretch>
            <a:fillRect/>
          </a:stretch>
        </p:blipFill>
        <p:spPr>
          <a:xfrm>
            <a:off x="172177" y="0"/>
            <a:ext cx="4457290" cy="6858000"/>
          </a:xfrm>
          <a:prstGeom prst="rect">
            <a:avLst/>
          </a:prstGeom>
        </p:spPr>
      </p:pic>
      <p:pic>
        <p:nvPicPr>
          <p:cNvPr id="5" name="Picture 4">
            <a:extLst>
              <a:ext uri="{FF2B5EF4-FFF2-40B4-BE49-F238E27FC236}">
                <a16:creationId xmlns:a16="http://schemas.microsoft.com/office/drawing/2014/main" id="{C70DF1CB-0FD9-670F-BDE7-4666516FAC79}"/>
              </a:ext>
            </a:extLst>
          </p:cNvPr>
          <p:cNvPicPr>
            <a:picLocks noChangeAspect="1"/>
          </p:cNvPicPr>
          <p:nvPr/>
        </p:nvPicPr>
        <p:blipFill>
          <a:blip r:embed="rId3"/>
          <a:stretch>
            <a:fillRect/>
          </a:stretch>
        </p:blipFill>
        <p:spPr>
          <a:xfrm>
            <a:off x="9057421" y="928362"/>
            <a:ext cx="3062542" cy="5293282"/>
          </a:xfrm>
          <a:prstGeom prst="rect">
            <a:avLst/>
          </a:prstGeom>
        </p:spPr>
      </p:pic>
      <p:pic>
        <p:nvPicPr>
          <p:cNvPr id="7" name="Picture 6">
            <a:extLst>
              <a:ext uri="{FF2B5EF4-FFF2-40B4-BE49-F238E27FC236}">
                <a16:creationId xmlns:a16="http://schemas.microsoft.com/office/drawing/2014/main" id="{0BFA21A3-3044-3F80-76C2-400CA1588116}"/>
              </a:ext>
            </a:extLst>
          </p:cNvPr>
          <p:cNvPicPr>
            <a:picLocks noChangeAspect="1"/>
          </p:cNvPicPr>
          <p:nvPr/>
        </p:nvPicPr>
        <p:blipFill>
          <a:blip r:embed="rId4"/>
          <a:stretch>
            <a:fillRect/>
          </a:stretch>
        </p:blipFill>
        <p:spPr>
          <a:xfrm>
            <a:off x="9029227" y="50981"/>
            <a:ext cx="3062542" cy="877381"/>
          </a:xfrm>
          <a:prstGeom prst="rect">
            <a:avLst/>
          </a:prstGeom>
        </p:spPr>
      </p:pic>
      <p:sp>
        <p:nvSpPr>
          <p:cNvPr id="8" name="Rectangle 7">
            <a:extLst>
              <a:ext uri="{FF2B5EF4-FFF2-40B4-BE49-F238E27FC236}">
                <a16:creationId xmlns:a16="http://schemas.microsoft.com/office/drawing/2014/main" id="{65916950-23B5-8E1C-1ED2-4CD155164896}"/>
              </a:ext>
            </a:extLst>
          </p:cNvPr>
          <p:cNvSpPr/>
          <p:nvPr/>
        </p:nvSpPr>
        <p:spPr>
          <a:xfrm>
            <a:off x="172177" y="762000"/>
            <a:ext cx="1393576" cy="5689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a:extLst>
              <a:ext uri="{FF2B5EF4-FFF2-40B4-BE49-F238E27FC236}">
                <a16:creationId xmlns:a16="http://schemas.microsoft.com/office/drawing/2014/main" id="{D8A7B3BC-1472-DA09-0B18-C46F40D914C5}"/>
              </a:ext>
            </a:extLst>
          </p:cNvPr>
          <p:cNvSpPr/>
          <p:nvPr/>
        </p:nvSpPr>
        <p:spPr>
          <a:xfrm>
            <a:off x="9031738" y="0"/>
            <a:ext cx="3088225" cy="62835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Picture 17">
            <a:extLst>
              <a:ext uri="{FF2B5EF4-FFF2-40B4-BE49-F238E27FC236}">
                <a16:creationId xmlns:a16="http://schemas.microsoft.com/office/drawing/2014/main" id="{AC43A1FC-625D-E970-B8F7-DAF0878410D0}"/>
              </a:ext>
            </a:extLst>
          </p:cNvPr>
          <p:cNvPicPr>
            <a:picLocks noChangeAspect="1"/>
          </p:cNvPicPr>
          <p:nvPr/>
        </p:nvPicPr>
        <p:blipFill>
          <a:blip r:embed="rId5"/>
          <a:stretch>
            <a:fillRect/>
          </a:stretch>
        </p:blipFill>
        <p:spPr>
          <a:xfrm>
            <a:off x="5371533" y="0"/>
            <a:ext cx="2647813" cy="6858000"/>
          </a:xfrm>
          <a:prstGeom prst="rect">
            <a:avLst/>
          </a:prstGeom>
        </p:spPr>
      </p:pic>
      <p:sp>
        <p:nvSpPr>
          <p:cNvPr id="19" name="Arrow: Right 18">
            <a:extLst>
              <a:ext uri="{FF2B5EF4-FFF2-40B4-BE49-F238E27FC236}">
                <a16:creationId xmlns:a16="http://schemas.microsoft.com/office/drawing/2014/main" id="{B0951EC1-633F-48C8-B807-7B78C561D0BD}"/>
              </a:ext>
            </a:extLst>
          </p:cNvPr>
          <p:cNvSpPr/>
          <p:nvPr/>
        </p:nvSpPr>
        <p:spPr>
          <a:xfrm>
            <a:off x="4795520" y="3352800"/>
            <a:ext cx="42672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Arrow: Right 19">
            <a:extLst>
              <a:ext uri="{FF2B5EF4-FFF2-40B4-BE49-F238E27FC236}">
                <a16:creationId xmlns:a16="http://schemas.microsoft.com/office/drawing/2014/main" id="{99D668DA-71B2-BE9D-067E-6A6E89C62E2D}"/>
              </a:ext>
            </a:extLst>
          </p:cNvPr>
          <p:cNvSpPr/>
          <p:nvPr/>
        </p:nvSpPr>
        <p:spPr>
          <a:xfrm>
            <a:off x="8188960" y="3373120"/>
            <a:ext cx="42672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a:extLst>
              <a:ext uri="{FF2B5EF4-FFF2-40B4-BE49-F238E27FC236}">
                <a16:creationId xmlns:a16="http://schemas.microsoft.com/office/drawing/2014/main" id="{A7734153-DF99-68AE-FDE1-22956DFD7A30}"/>
              </a:ext>
            </a:extLst>
          </p:cNvPr>
          <p:cNvSpPr/>
          <p:nvPr/>
        </p:nvSpPr>
        <p:spPr>
          <a:xfrm>
            <a:off x="5314095" y="0"/>
            <a:ext cx="2705251" cy="685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36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2B807-7CE2-5E55-9229-46CC7D8DFA08}"/>
              </a:ext>
            </a:extLst>
          </p:cNvPr>
          <p:cNvPicPr>
            <a:picLocks noChangeAspect="1"/>
          </p:cNvPicPr>
          <p:nvPr/>
        </p:nvPicPr>
        <p:blipFill>
          <a:blip r:embed="rId2"/>
          <a:stretch>
            <a:fillRect/>
          </a:stretch>
        </p:blipFill>
        <p:spPr>
          <a:xfrm>
            <a:off x="0" y="1887070"/>
            <a:ext cx="12156510" cy="1943668"/>
          </a:xfrm>
          <a:prstGeom prst="rect">
            <a:avLst/>
          </a:prstGeom>
        </p:spPr>
      </p:pic>
      <p:pic>
        <p:nvPicPr>
          <p:cNvPr id="5" name="Picture 4">
            <a:extLst>
              <a:ext uri="{FF2B5EF4-FFF2-40B4-BE49-F238E27FC236}">
                <a16:creationId xmlns:a16="http://schemas.microsoft.com/office/drawing/2014/main" id="{B2FB6964-8378-2DE1-DAF4-485C0466333D}"/>
              </a:ext>
            </a:extLst>
          </p:cNvPr>
          <p:cNvPicPr>
            <a:picLocks noChangeAspect="1"/>
          </p:cNvPicPr>
          <p:nvPr/>
        </p:nvPicPr>
        <p:blipFill>
          <a:blip r:embed="rId3"/>
          <a:stretch>
            <a:fillRect/>
          </a:stretch>
        </p:blipFill>
        <p:spPr>
          <a:xfrm>
            <a:off x="5010" y="1483534"/>
            <a:ext cx="12192000" cy="463075"/>
          </a:xfrm>
          <a:prstGeom prst="rect">
            <a:avLst/>
          </a:prstGeom>
        </p:spPr>
      </p:pic>
      <p:sp>
        <p:nvSpPr>
          <p:cNvPr id="6" name="TextBox 5">
            <a:extLst>
              <a:ext uri="{FF2B5EF4-FFF2-40B4-BE49-F238E27FC236}">
                <a16:creationId xmlns:a16="http://schemas.microsoft.com/office/drawing/2014/main" id="{2353A706-E074-36CD-C2BF-91539CA097D3}"/>
              </a:ext>
            </a:extLst>
          </p:cNvPr>
          <p:cNvSpPr txBox="1"/>
          <p:nvPr/>
        </p:nvSpPr>
        <p:spPr>
          <a:xfrm>
            <a:off x="2643131" y="4508764"/>
            <a:ext cx="5845479" cy="2308324"/>
          </a:xfrm>
          <a:prstGeom prst="rect">
            <a:avLst/>
          </a:prstGeom>
          <a:solidFill>
            <a:srgbClr val="FFCCCC"/>
          </a:solidFill>
          <a:ln>
            <a:solidFill>
              <a:srgbClr val="FF0000"/>
            </a:solidFill>
          </a:ln>
        </p:spPr>
        <p:txBody>
          <a:bodyPr wrap="square" rtlCol="0">
            <a:spAutoFit/>
          </a:bodyPr>
          <a:lstStyle/>
          <a:p>
            <a:r>
              <a:rPr lang="sv-SE" b="1" dirty="0"/>
              <a:t>Allvarlig allergi mot </a:t>
            </a:r>
            <a:r>
              <a:rPr lang="sv-SE" b="1" dirty="0" err="1"/>
              <a:t>betalaktamantibiotika</a:t>
            </a:r>
            <a:endParaRPr lang="sv-SE" b="1" dirty="0"/>
          </a:p>
          <a:p>
            <a:endParaRPr lang="sv-SE" dirty="0"/>
          </a:p>
          <a:p>
            <a:r>
              <a:rPr lang="sv-SE" dirty="0"/>
              <a:t>Observera att vid pc-allergi kan i många fall </a:t>
            </a:r>
            <a:r>
              <a:rPr lang="sv-SE" dirty="0" err="1"/>
              <a:t>meropenem</a:t>
            </a:r>
            <a:r>
              <a:rPr lang="sv-SE" dirty="0"/>
              <a:t> övervägas - se korsallergitabell.</a:t>
            </a:r>
          </a:p>
          <a:p>
            <a:endParaRPr lang="sv-SE" dirty="0"/>
          </a:p>
          <a:p>
            <a:r>
              <a:rPr lang="sv-SE" dirty="0"/>
              <a:t>Om </a:t>
            </a:r>
            <a:r>
              <a:rPr lang="sv-SE" dirty="0" err="1"/>
              <a:t>testdos</a:t>
            </a:r>
            <a:r>
              <a:rPr lang="sv-SE" dirty="0"/>
              <a:t> av </a:t>
            </a:r>
            <a:r>
              <a:rPr lang="sv-SE" dirty="0" err="1"/>
              <a:t>meropenem</a:t>
            </a:r>
            <a:r>
              <a:rPr lang="sv-SE" dirty="0"/>
              <a:t> bedöms nödvändigt – ge omgående alternativt preparat och om ingen reaktion på </a:t>
            </a:r>
            <a:r>
              <a:rPr lang="sv-SE" dirty="0" err="1"/>
              <a:t>testdos</a:t>
            </a:r>
            <a:r>
              <a:rPr lang="sv-SE" dirty="0"/>
              <a:t>, ge </a:t>
            </a:r>
            <a:r>
              <a:rPr lang="sv-SE" dirty="0" err="1"/>
              <a:t>meropenem</a:t>
            </a:r>
            <a:r>
              <a:rPr lang="sv-SE" dirty="0"/>
              <a:t> i behandlingsdos.</a:t>
            </a:r>
          </a:p>
        </p:txBody>
      </p:sp>
      <p:cxnSp>
        <p:nvCxnSpPr>
          <p:cNvPr id="8" name="Straight Arrow Connector 7">
            <a:extLst>
              <a:ext uri="{FF2B5EF4-FFF2-40B4-BE49-F238E27FC236}">
                <a16:creationId xmlns:a16="http://schemas.microsoft.com/office/drawing/2014/main" id="{C14F000C-5D20-8E18-CFC9-160190D5F7A0}"/>
              </a:ext>
            </a:extLst>
          </p:cNvPr>
          <p:cNvCxnSpPr>
            <a:cxnSpLocks/>
          </p:cNvCxnSpPr>
          <p:nvPr/>
        </p:nvCxnSpPr>
        <p:spPr>
          <a:xfrm>
            <a:off x="2133600" y="3909098"/>
            <a:ext cx="509531" cy="599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5DAD243-E29B-E955-4703-A117C0B3AA89}"/>
              </a:ext>
            </a:extLst>
          </p:cNvPr>
          <p:cNvPicPr>
            <a:picLocks noChangeAspect="1"/>
          </p:cNvPicPr>
          <p:nvPr/>
        </p:nvPicPr>
        <p:blipFill>
          <a:blip r:embed="rId4"/>
          <a:stretch>
            <a:fillRect/>
          </a:stretch>
        </p:blipFill>
        <p:spPr>
          <a:xfrm>
            <a:off x="3921143" y="40912"/>
            <a:ext cx="3170537" cy="1442622"/>
          </a:xfrm>
          <a:prstGeom prst="rect">
            <a:avLst/>
          </a:prstGeom>
        </p:spPr>
      </p:pic>
    </p:spTree>
    <p:extLst>
      <p:ext uri="{BB962C8B-B14F-4D97-AF65-F5344CB8AC3E}">
        <p14:creationId xmlns:p14="http://schemas.microsoft.com/office/powerpoint/2010/main" val="46502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C7C22-109B-B86E-74CB-D229CE4FE026}"/>
              </a:ext>
            </a:extLst>
          </p:cNvPr>
          <p:cNvPicPr>
            <a:picLocks noChangeAspect="1"/>
          </p:cNvPicPr>
          <p:nvPr/>
        </p:nvPicPr>
        <p:blipFill>
          <a:blip r:embed="rId2"/>
          <a:stretch>
            <a:fillRect/>
          </a:stretch>
        </p:blipFill>
        <p:spPr>
          <a:xfrm>
            <a:off x="172177" y="0"/>
            <a:ext cx="4457290" cy="6858000"/>
          </a:xfrm>
          <a:prstGeom prst="rect">
            <a:avLst/>
          </a:prstGeom>
        </p:spPr>
      </p:pic>
      <p:sp>
        <p:nvSpPr>
          <p:cNvPr id="8" name="Rectangle 7">
            <a:extLst>
              <a:ext uri="{FF2B5EF4-FFF2-40B4-BE49-F238E27FC236}">
                <a16:creationId xmlns:a16="http://schemas.microsoft.com/office/drawing/2014/main" id="{65916950-23B5-8E1C-1ED2-4CD155164896}"/>
              </a:ext>
            </a:extLst>
          </p:cNvPr>
          <p:cNvSpPr/>
          <p:nvPr/>
        </p:nvSpPr>
        <p:spPr>
          <a:xfrm>
            <a:off x="1565752" y="755571"/>
            <a:ext cx="1553367" cy="3378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Straight Arrow Connector 10">
            <a:extLst>
              <a:ext uri="{FF2B5EF4-FFF2-40B4-BE49-F238E27FC236}">
                <a16:creationId xmlns:a16="http://schemas.microsoft.com/office/drawing/2014/main" id="{B9A9710C-E450-C7E9-4E04-CDCB7D25A4D8}"/>
              </a:ext>
            </a:extLst>
          </p:cNvPr>
          <p:cNvCxnSpPr>
            <a:cxnSpLocks/>
          </p:cNvCxnSpPr>
          <p:nvPr/>
        </p:nvCxnSpPr>
        <p:spPr>
          <a:xfrm flipV="1">
            <a:off x="3261360" y="2590800"/>
            <a:ext cx="2387600" cy="264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42F90A-8318-880D-7266-E59400105891}"/>
              </a:ext>
            </a:extLst>
          </p:cNvPr>
          <p:cNvCxnSpPr>
            <a:cxnSpLocks/>
          </p:cNvCxnSpPr>
          <p:nvPr/>
        </p:nvCxnSpPr>
        <p:spPr>
          <a:xfrm flipV="1">
            <a:off x="8326118" y="3190240"/>
            <a:ext cx="359912" cy="76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C7AE552-75C8-2C5E-2BB8-F91B01B7C242}"/>
              </a:ext>
            </a:extLst>
          </p:cNvPr>
          <p:cNvPicPr>
            <a:picLocks noChangeAspect="1"/>
          </p:cNvPicPr>
          <p:nvPr/>
        </p:nvPicPr>
        <p:blipFill>
          <a:blip r:embed="rId3"/>
          <a:stretch>
            <a:fillRect/>
          </a:stretch>
        </p:blipFill>
        <p:spPr>
          <a:xfrm>
            <a:off x="5857155" y="20320"/>
            <a:ext cx="3232474" cy="6858000"/>
          </a:xfrm>
          <a:prstGeom prst="rect">
            <a:avLst/>
          </a:prstGeom>
        </p:spPr>
      </p:pic>
      <p:sp>
        <p:nvSpPr>
          <p:cNvPr id="15" name="Rectangle 14">
            <a:extLst>
              <a:ext uri="{FF2B5EF4-FFF2-40B4-BE49-F238E27FC236}">
                <a16:creationId xmlns:a16="http://schemas.microsoft.com/office/drawing/2014/main" id="{750655BD-CC5C-516B-E901-CFDBD15E4F93}"/>
              </a:ext>
            </a:extLst>
          </p:cNvPr>
          <p:cNvSpPr/>
          <p:nvPr/>
        </p:nvSpPr>
        <p:spPr>
          <a:xfrm>
            <a:off x="5857155" y="0"/>
            <a:ext cx="3232474" cy="685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979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91D3CF-D1F7-D27D-23B4-25E7CBA42566}"/>
              </a:ext>
            </a:extLst>
          </p:cNvPr>
          <p:cNvSpPr txBox="1"/>
          <p:nvPr/>
        </p:nvSpPr>
        <p:spPr>
          <a:xfrm>
            <a:off x="1107586" y="1214856"/>
            <a:ext cx="9976827" cy="4524315"/>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ANSVARIG UTGIVARE</a:t>
            </a:r>
          </a:p>
          <a:p>
            <a:r>
              <a:rPr lang="sv-SE" dirty="0" err="1"/>
              <a:t>Läkemedelskommitten</a:t>
            </a:r>
            <a:r>
              <a:rPr lang="sv-SE" dirty="0"/>
              <a:t> i Region Östergötland (LKÖ). lakemedel@regionostergotland.se </a:t>
            </a:r>
          </a:p>
          <a:p>
            <a:endParaRPr lang="sv-SE" dirty="0"/>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KONTAKT</a:t>
            </a:r>
          </a:p>
          <a:p>
            <a:endParaRPr lang="sv-SE" b="1" dirty="0"/>
          </a:p>
          <a:p>
            <a:r>
              <a:rPr lang="sv-SE" b="1" dirty="0"/>
              <a:t>Antibiotikaval</a:t>
            </a:r>
          </a:p>
          <a:p>
            <a:pPr marL="285750" indent="-285750">
              <a:buFont typeface="Wingdings" panose="05000000000000000000" pitchFamily="2" charset="2"/>
              <a:buChar char="q"/>
            </a:pPr>
            <a:r>
              <a:rPr lang="sv-SE" dirty="0"/>
              <a:t>Vid osäkerhet sök infektionsbakjour eller annan relevant specialist.</a:t>
            </a:r>
          </a:p>
          <a:p>
            <a:endParaRPr lang="sv-SE" dirty="0"/>
          </a:p>
          <a:p>
            <a:pPr marL="285750" indent="-285750">
              <a:buFont typeface="Wingdings" panose="05000000000000000000" pitchFamily="2" charset="2"/>
              <a:buChar char="q"/>
            </a:pPr>
            <a:r>
              <a:rPr lang="sv-SE" dirty="0"/>
              <a:t>Synpunkter på rekommendationerna  Sammankallande </a:t>
            </a:r>
            <a:r>
              <a:rPr lang="sv-SE" dirty="0" err="1"/>
              <a:t>LKÖs</a:t>
            </a:r>
            <a:r>
              <a:rPr lang="sv-SE" dirty="0"/>
              <a:t> expertgrupp infektion  Håkan Hanberger E-post: hakan.hanberger@liu.se</a:t>
            </a:r>
          </a:p>
          <a:p>
            <a:endParaRPr lang="sv-SE" dirty="0"/>
          </a:p>
          <a:p>
            <a:endParaRPr lang="sv-SE" dirty="0"/>
          </a:p>
          <a:p>
            <a:endParaRPr lang="sv-SE" dirty="0"/>
          </a:p>
          <a:p>
            <a:endParaRPr lang="sv-SE" dirty="0"/>
          </a:p>
          <a:p>
            <a:r>
              <a:rPr lang="sv-SE" dirty="0"/>
              <a:t>© Copyright Håkan Hanberger och LKÖ.</a:t>
            </a:r>
          </a:p>
        </p:txBody>
      </p:sp>
    </p:spTree>
    <p:extLst>
      <p:ext uri="{BB962C8B-B14F-4D97-AF65-F5344CB8AC3E}">
        <p14:creationId xmlns:p14="http://schemas.microsoft.com/office/powerpoint/2010/main" val="106550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FBB7A4-D93C-3407-7A9E-B573E6D1E585}"/>
              </a:ext>
            </a:extLst>
          </p:cNvPr>
          <p:cNvSpPr txBox="1"/>
          <p:nvPr/>
        </p:nvSpPr>
        <p:spPr>
          <a:xfrm>
            <a:off x="3057879" y="4592869"/>
            <a:ext cx="5471266" cy="1200329"/>
          </a:xfrm>
          <a:prstGeom prst="rect">
            <a:avLst/>
          </a:prstGeom>
          <a:noFill/>
          <a:ln w="19050">
            <a:noFill/>
          </a:ln>
        </p:spPr>
        <p:txBody>
          <a:bodyPr wrap="square" rtlCol="0">
            <a:spAutoFit/>
          </a:bodyPr>
          <a:lstStyle/>
          <a:p>
            <a:r>
              <a:rPr lang="sv-SE" b="1" dirty="0"/>
              <a:t>Livshotande </a:t>
            </a:r>
            <a:r>
              <a:rPr lang="sv-SE" b="1" dirty="0" err="1"/>
              <a:t>nekrotiserande</a:t>
            </a:r>
            <a:r>
              <a:rPr lang="sv-SE" b="1" dirty="0"/>
              <a:t> hud och mjukdelsinfektion</a:t>
            </a:r>
            <a:r>
              <a:rPr lang="sv-SE" dirty="0"/>
              <a:t> </a:t>
            </a:r>
          </a:p>
          <a:p>
            <a:r>
              <a:rPr lang="sv-SE" dirty="0" err="1"/>
              <a:t>meropenem</a:t>
            </a:r>
            <a:r>
              <a:rPr lang="sv-SE" dirty="0"/>
              <a:t> 1g x 4 </a:t>
            </a:r>
          </a:p>
          <a:p>
            <a:r>
              <a:rPr lang="sv-SE" dirty="0"/>
              <a:t>+ </a:t>
            </a:r>
            <a:r>
              <a:rPr lang="sv-SE" dirty="0" err="1"/>
              <a:t>klindamycin</a:t>
            </a:r>
            <a:r>
              <a:rPr lang="sv-SE" dirty="0"/>
              <a:t> 600-(900) mg x 3</a:t>
            </a:r>
          </a:p>
          <a:p>
            <a:r>
              <a:rPr lang="sv-SE" dirty="0"/>
              <a:t>+ ev. </a:t>
            </a:r>
            <a:r>
              <a:rPr lang="sv-SE" dirty="0" err="1"/>
              <a:t>i.v</a:t>
            </a:r>
            <a:r>
              <a:rPr lang="sv-SE" dirty="0"/>
              <a:t>. immunglobulin (GAS)</a:t>
            </a:r>
          </a:p>
        </p:txBody>
      </p:sp>
      <p:pic>
        <p:nvPicPr>
          <p:cNvPr id="5" name="Picture 4">
            <a:extLst>
              <a:ext uri="{FF2B5EF4-FFF2-40B4-BE49-F238E27FC236}">
                <a16:creationId xmlns:a16="http://schemas.microsoft.com/office/drawing/2014/main" id="{C26C7045-084F-39DB-EE60-BE609C35C8B6}"/>
              </a:ext>
            </a:extLst>
          </p:cNvPr>
          <p:cNvPicPr>
            <a:picLocks noChangeAspect="1"/>
          </p:cNvPicPr>
          <p:nvPr/>
        </p:nvPicPr>
        <p:blipFill>
          <a:blip r:embed="rId2"/>
          <a:stretch>
            <a:fillRect/>
          </a:stretch>
        </p:blipFill>
        <p:spPr>
          <a:xfrm rot="20998464">
            <a:off x="127302" y="224893"/>
            <a:ext cx="1874577" cy="822803"/>
          </a:xfrm>
          <a:prstGeom prst="rect">
            <a:avLst/>
          </a:prstGeom>
        </p:spPr>
      </p:pic>
      <p:sp>
        <p:nvSpPr>
          <p:cNvPr id="8" name="TextBox 7">
            <a:extLst>
              <a:ext uri="{FF2B5EF4-FFF2-40B4-BE49-F238E27FC236}">
                <a16:creationId xmlns:a16="http://schemas.microsoft.com/office/drawing/2014/main" id="{BBBADD07-E78E-3611-28FB-7026A566EDE4}"/>
              </a:ext>
            </a:extLst>
          </p:cNvPr>
          <p:cNvSpPr txBox="1"/>
          <p:nvPr/>
        </p:nvSpPr>
        <p:spPr>
          <a:xfrm>
            <a:off x="3242336" y="1682435"/>
            <a:ext cx="5102352" cy="2031325"/>
          </a:xfrm>
          <a:prstGeom prst="rect">
            <a:avLst/>
          </a:prstGeom>
          <a:noFill/>
          <a:ln w="19050">
            <a:noFill/>
          </a:ln>
        </p:spPr>
        <p:txBody>
          <a:bodyPr wrap="square" rtlCol="0">
            <a:spAutoFit/>
          </a:bodyPr>
          <a:lstStyle/>
          <a:p>
            <a:r>
              <a:rPr lang="sv-SE" b="1" dirty="0"/>
              <a:t>Samhällsförvärvad pneumoni (IVA-krävande)</a:t>
            </a:r>
          </a:p>
          <a:p>
            <a:r>
              <a:rPr lang="pt-BR" dirty="0"/>
              <a:t>a. cefotaxim 2g x 3-4 </a:t>
            </a:r>
          </a:p>
          <a:p>
            <a:r>
              <a:rPr lang="pt-BR" dirty="0"/>
              <a:t>b. meropenem 1gx3-4</a:t>
            </a:r>
          </a:p>
          <a:p>
            <a:r>
              <a:rPr lang="sv-SE" dirty="0"/>
              <a:t>+</a:t>
            </a:r>
          </a:p>
          <a:p>
            <a:r>
              <a:rPr lang="sv-SE" dirty="0" err="1"/>
              <a:t>azitromycin</a:t>
            </a:r>
            <a:r>
              <a:rPr lang="sv-SE" dirty="0"/>
              <a:t> 500mgx1 alt. </a:t>
            </a:r>
            <a:r>
              <a:rPr lang="sv-SE" dirty="0" err="1"/>
              <a:t>erytromycin</a:t>
            </a:r>
            <a:r>
              <a:rPr lang="sv-SE" dirty="0"/>
              <a:t> 1gx3-(4)</a:t>
            </a:r>
          </a:p>
          <a:p>
            <a:r>
              <a:rPr lang="sv-SE" dirty="0"/>
              <a:t>eller</a:t>
            </a:r>
          </a:p>
          <a:p>
            <a:r>
              <a:rPr lang="sv-SE" dirty="0" err="1"/>
              <a:t>moxifloxacin</a:t>
            </a:r>
            <a:r>
              <a:rPr lang="sv-SE" dirty="0"/>
              <a:t> 400mgx1 alt. </a:t>
            </a:r>
            <a:r>
              <a:rPr lang="sv-SE" dirty="0" err="1"/>
              <a:t>levofloxacin</a:t>
            </a:r>
            <a:r>
              <a:rPr lang="sv-SE" dirty="0"/>
              <a:t> 750 mg x1</a:t>
            </a:r>
          </a:p>
        </p:txBody>
      </p:sp>
      <p:sp>
        <p:nvSpPr>
          <p:cNvPr id="3" name="TextBox 2">
            <a:extLst>
              <a:ext uri="{FF2B5EF4-FFF2-40B4-BE49-F238E27FC236}">
                <a16:creationId xmlns:a16="http://schemas.microsoft.com/office/drawing/2014/main" id="{FFA453CE-56C5-9CC7-222D-E02C4EF31EA9}"/>
              </a:ext>
            </a:extLst>
          </p:cNvPr>
          <p:cNvSpPr txBox="1"/>
          <p:nvPr/>
        </p:nvSpPr>
        <p:spPr>
          <a:xfrm>
            <a:off x="2825716" y="37820"/>
            <a:ext cx="6540567" cy="646331"/>
          </a:xfrm>
          <a:prstGeom prst="rect">
            <a:avLst/>
          </a:prstGeom>
          <a:noFill/>
        </p:spPr>
        <p:txBody>
          <a:bodyPr wrap="square" rtlCol="0">
            <a:spAutoFit/>
          </a:bodyPr>
          <a:lstStyle/>
          <a:p>
            <a:r>
              <a:rPr lang="sv-SE" sz="3600" dirty="0">
                <a:effectLst>
                  <a:outerShdw blurRad="38100" dist="38100" dir="2700000" algn="tl">
                    <a:srgbClr val="000000">
                      <a:alpha val="43137"/>
                    </a:srgbClr>
                  </a:outerShdw>
                </a:effectLst>
              </a:rPr>
              <a:t>När kombinationsbehandling?</a:t>
            </a:r>
          </a:p>
        </p:txBody>
      </p:sp>
      <p:sp>
        <p:nvSpPr>
          <p:cNvPr id="6" name="TextBox 5">
            <a:extLst>
              <a:ext uri="{FF2B5EF4-FFF2-40B4-BE49-F238E27FC236}">
                <a16:creationId xmlns:a16="http://schemas.microsoft.com/office/drawing/2014/main" id="{E1AEF106-69DA-2ED6-52F9-D41ADD2C5169}"/>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11" name="Picture 10">
            <a:extLst>
              <a:ext uri="{FF2B5EF4-FFF2-40B4-BE49-F238E27FC236}">
                <a16:creationId xmlns:a16="http://schemas.microsoft.com/office/drawing/2014/main" id="{E1193444-54E9-F6C0-741F-A320F7968016}"/>
              </a:ext>
            </a:extLst>
          </p:cNvPr>
          <p:cNvPicPr>
            <a:picLocks noChangeAspect="1"/>
          </p:cNvPicPr>
          <p:nvPr/>
        </p:nvPicPr>
        <p:blipFill>
          <a:blip r:embed="rId3"/>
          <a:stretch>
            <a:fillRect/>
          </a:stretch>
        </p:blipFill>
        <p:spPr>
          <a:xfrm rot="542336">
            <a:off x="9866040" y="185131"/>
            <a:ext cx="1931275" cy="707980"/>
          </a:xfrm>
          <a:prstGeom prst="rect">
            <a:avLst/>
          </a:prstGeom>
          <a:solidFill>
            <a:schemeClr val="bg1"/>
          </a:solidFill>
        </p:spPr>
      </p:pic>
      <p:sp>
        <p:nvSpPr>
          <p:cNvPr id="12" name="TextBox 11">
            <a:extLst>
              <a:ext uri="{FF2B5EF4-FFF2-40B4-BE49-F238E27FC236}">
                <a16:creationId xmlns:a16="http://schemas.microsoft.com/office/drawing/2014/main" id="{FF0C5A2D-6870-D0C7-1C64-FB25DE8CCFCF}"/>
              </a:ext>
            </a:extLst>
          </p:cNvPr>
          <p:cNvSpPr txBox="1"/>
          <p:nvPr/>
        </p:nvSpPr>
        <p:spPr>
          <a:xfrm rot="20991504">
            <a:off x="97700" y="729432"/>
            <a:ext cx="2198487" cy="415498"/>
          </a:xfrm>
          <a:prstGeom prst="rect">
            <a:avLst/>
          </a:prstGeom>
          <a:solidFill>
            <a:schemeClr val="bg1"/>
          </a:solidFill>
        </p:spPr>
        <p:txBody>
          <a:bodyPr wrap="square" rtlCol="0">
            <a:spAutoFit/>
          </a:bodyPr>
          <a:lstStyle/>
          <a:p>
            <a:r>
              <a:rPr lang="sv-SE" sz="1050" b="1" dirty="0"/>
              <a:t>Empirisk antibiotikabehandling vid intensivvårdskrävande infektioner</a:t>
            </a:r>
          </a:p>
        </p:txBody>
      </p:sp>
    </p:spTree>
    <p:extLst>
      <p:ext uri="{BB962C8B-B14F-4D97-AF65-F5344CB8AC3E}">
        <p14:creationId xmlns:p14="http://schemas.microsoft.com/office/powerpoint/2010/main" val="201821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C737-A496-4A65-8F46-E1719608C9E1}"/>
              </a:ext>
            </a:extLst>
          </p:cNvPr>
          <p:cNvSpPr>
            <a:spLocks noGrp="1"/>
          </p:cNvSpPr>
          <p:nvPr>
            <p:ph type="title"/>
          </p:nvPr>
        </p:nvSpPr>
        <p:spPr>
          <a:xfrm>
            <a:off x="558312" y="241888"/>
            <a:ext cx="10515600" cy="1426368"/>
          </a:xfrm>
        </p:spPr>
        <p:txBody>
          <a:bodyPr>
            <a:normAutofit/>
          </a:bodyPr>
          <a:lstStyle/>
          <a:p>
            <a:pPr algn="ctr"/>
            <a:r>
              <a:rPr lang="sv-SE" sz="8800" b="1" dirty="0" err="1"/>
              <a:t>Urosepsis</a:t>
            </a:r>
            <a:endParaRPr lang="sv-SE" sz="8800" b="1" dirty="0">
              <a:solidFill>
                <a:srgbClr val="008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CB1A2206-FEA3-153E-E165-86920998FDBF}"/>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4" name="Picture 3">
            <a:extLst>
              <a:ext uri="{FF2B5EF4-FFF2-40B4-BE49-F238E27FC236}">
                <a16:creationId xmlns:a16="http://schemas.microsoft.com/office/drawing/2014/main" id="{83F73FD0-8DBE-1F6C-91E3-932A12FEB115}"/>
              </a:ext>
            </a:extLst>
          </p:cNvPr>
          <p:cNvPicPr>
            <a:picLocks noChangeAspect="1"/>
          </p:cNvPicPr>
          <p:nvPr/>
        </p:nvPicPr>
        <p:blipFill>
          <a:blip r:embed="rId2"/>
          <a:stretch>
            <a:fillRect/>
          </a:stretch>
        </p:blipFill>
        <p:spPr>
          <a:xfrm rot="542336">
            <a:off x="9866040" y="185131"/>
            <a:ext cx="1931275" cy="707980"/>
          </a:xfrm>
          <a:prstGeom prst="rect">
            <a:avLst/>
          </a:prstGeom>
          <a:solidFill>
            <a:schemeClr val="bg1"/>
          </a:solidFill>
        </p:spPr>
      </p:pic>
      <p:sp>
        <p:nvSpPr>
          <p:cNvPr id="5" name="TextBox 4">
            <a:extLst>
              <a:ext uri="{FF2B5EF4-FFF2-40B4-BE49-F238E27FC236}">
                <a16:creationId xmlns:a16="http://schemas.microsoft.com/office/drawing/2014/main" id="{F6C5CDAD-086A-1F2F-0CB3-8891D3CB1F9A}"/>
              </a:ext>
            </a:extLst>
          </p:cNvPr>
          <p:cNvSpPr txBox="1"/>
          <p:nvPr/>
        </p:nvSpPr>
        <p:spPr>
          <a:xfrm>
            <a:off x="1540476" y="2609104"/>
            <a:ext cx="9179169" cy="2677656"/>
          </a:xfrm>
          <a:prstGeom prst="rect">
            <a:avLst/>
          </a:prstGeom>
          <a:noFill/>
        </p:spPr>
        <p:txBody>
          <a:bodyPr wrap="square" rtlCol="0">
            <a:spAutoFit/>
          </a:bodyPr>
          <a:lstStyle/>
          <a:p>
            <a:pPr algn="ctr"/>
            <a:r>
              <a:rPr lang="sv-SE" sz="2800" b="1" dirty="0"/>
              <a:t>Nytt i </a:t>
            </a:r>
            <a:r>
              <a:rPr lang="sv-SE" sz="2800" b="1" dirty="0">
                <a:solidFill>
                  <a:srgbClr val="008000"/>
                </a:solidFill>
                <a:effectLst>
                  <a:outerShdw blurRad="38100" dist="38100" dir="2700000" algn="tl">
                    <a:srgbClr val="000000">
                      <a:alpha val="43137"/>
                    </a:srgbClr>
                  </a:outerShdw>
                </a:effectLst>
              </a:rPr>
              <a:t>Gröna kortet</a:t>
            </a:r>
          </a:p>
          <a:p>
            <a:pPr algn="ctr"/>
            <a:r>
              <a:rPr lang="sv-SE" sz="2800" b="1" dirty="0"/>
              <a:t>information om spektrum för </a:t>
            </a:r>
            <a:r>
              <a:rPr lang="sv-SE" sz="2800" b="1" dirty="0" err="1"/>
              <a:t>betalaktamantibiotika</a:t>
            </a:r>
            <a:r>
              <a:rPr lang="sv-SE" sz="2800" b="1" dirty="0"/>
              <a:t>:</a:t>
            </a:r>
          </a:p>
          <a:p>
            <a:pPr algn="ctr"/>
            <a:r>
              <a:rPr lang="sv-SE" sz="2800" dirty="0" err="1"/>
              <a:t>cefotaxim</a:t>
            </a:r>
            <a:r>
              <a:rPr lang="sv-SE" sz="2800" dirty="0"/>
              <a:t>, </a:t>
            </a:r>
            <a:r>
              <a:rPr lang="sv-SE" sz="2800" dirty="0" err="1"/>
              <a:t>piperacillin-tazobaktam</a:t>
            </a:r>
            <a:r>
              <a:rPr lang="sv-SE" sz="2800" dirty="0"/>
              <a:t>, </a:t>
            </a:r>
            <a:r>
              <a:rPr lang="sv-SE" sz="2800" dirty="0" err="1"/>
              <a:t>meropenem</a:t>
            </a:r>
            <a:r>
              <a:rPr lang="sv-SE" sz="2800" dirty="0"/>
              <a:t>, </a:t>
            </a:r>
            <a:r>
              <a:rPr lang="sv-SE" sz="2800" dirty="0" err="1"/>
              <a:t>imipenem</a:t>
            </a:r>
            <a:endParaRPr lang="sv-SE" sz="2800" dirty="0"/>
          </a:p>
          <a:p>
            <a:pPr algn="ctr"/>
            <a:r>
              <a:rPr lang="sv-SE" sz="2800" dirty="0"/>
              <a:t>+ behov av aminoglykosidtillägg</a:t>
            </a:r>
            <a:r>
              <a:rPr lang="sv-SE" sz="2800" b="1" dirty="0"/>
              <a:t/>
            </a:r>
            <a:br>
              <a:rPr lang="sv-SE" sz="2800" b="1" dirty="0"/>
            </a:br>
            <a:r>
              <a:rPr lang="sv-SE" sz="2800" b="1" dirty="0">
                <a:solidFill>
                  <a:srgbClr val="008000"/>
                </a:solidFill>
                <a:effectLst>
                  <a:outerShdw blurRad="38100" dist="38100" dir="2700000" algn="tl">
                    <a:srgbClr val="000000">
                      <a:alpha val="43137"/>
                    </a:srgbClr>
                  </a:outerShdw>
                </a:effectLst>
              </a:rPr>
              <a:t/>
            </a:r>
            <a:br>
              <a:rPr lang="sv-SE" sz="2800" b="1" dirty="0">
                <a:solidFill>
                  <a:srgbClr val="008000"/>
                </a:solidFill>
                <a:effectLst>
                  <a:outerShdw blurRad="38100" dist="38100" dir="2700000" algn="tl">
                    <a:srgbClr val="000000">
                      <a:alpha val="43137"/>
                    </a:srgbClr>
                  </a:outerShdw>
                </a:effectLst>
              </a:rPr>
            </a:br>
            <a:endParaRPr lang="sv-SE" sz="2800" dirty="0"/>
          </a:p>
        </p:txBody>
      </p:sp>
      <p:sp>
        <p:nvSpPr>
          <p:cNvPr id="6" name="TextBox 5">
            <a:extLst>
              <a:ext uri="{FF2B5EF4-FFF2-40B4-BE49-F238E27FC236}">
                <a16:creationId xmlns:a16="http://schemas.microsoft.com/office/drawing/2014/main" id="{C6483979-685D-F417-019D-9B584DA76EBF}"/>
              </a:ext>
            </a:extLst>
          </p:cNvPr>
          <p:cNvSpPr txBox="1"/>
          <p:nvPr/>
        </p:nvSpPr>
        <p:spPr>
          <a:xfrm rot="21029972">
            <a:off x="270652" y="1009912"/>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7" name="Picture 6">
            <a:extLst>
              <a:ext uri="{FF2B5EF4-FFF2-40B4-BE49-F238E27FC236}">
                <a16:creationId xmlns:a16="http://schemas.microsoft.com/office/drawing/2014/main" id="{EE0F6498-11E5-0B45-BDFA-7D9ECBF51F60}"/>
              </a:ext>
            </a:extLst>
          </p:cNvPr>
          <p:cNvPicPr>
            <a:picLocks noChangeAspect="1"/>
          </p:cNvPicPr>
          <p:nvPr/>
        </p:nvPicPr>
        <p:blipFill>
          <a:blip r:embed="rId2"/>
          <a:stretch>
            <a:fillRect/>
          </a:stretch>
        </p:blipFill>
        <p:spPr>
          <a:xfrm rot="21076321">
            <a:off x="220977" y="345925"/>
            <a:ext cx="1931275" cy="707980"/>
          </a:xfrm>
          <a:prstGeom prst="rect">
            <a:avLst/>
          </a:prstGeom>
          <a:solidFill>
            <a:schemeClr val="bg1"/>
          </a:solidFill>
        </p:spPr>
      </p:pic>
    </p:spTree>
    <p:extLst>
      <p:ext uri="{BB962C8B-B14F-4D97-AF65-F5344CB8AC3E}">
        <p14:creationId xmlns:p14="http://schemas.microsoft.com/office/powerpoint/2010/main" val="67161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B2FEE50-6BE8-2C04-B7BA-E04D2AEB7691}"/>
              </a:ext>
            </a:extLst>
          </p:cNvPr>
          <p:cNvSpPr txBox="1"/>
          <p:nvPr/>
        </p:nvSpPr>
        <p:spPr>
          <a:xfrm>
            <a:off x="583741" y="3326391"/>
            <a:ext cx="5568036" cy="2862322"/>
          </a:xfrm>
          <a:prstGeom prst="rect">
            <a:avLst/>
          </a:prstGeom>
          <a:noFill/>
          <a:ln w="3175">
            <a:noFill/>
            <a:prstDash val="sysDot"/>
          </a:ln>
        </p:spPr>
        <p:txBody>
          <a:bodyPr wrap="square" rtlCol="0">
            <a:spAutoFit/>
          </a:bodyPr>
          <a:lstStyle/>
          <a:p>
            <a:r>
              <a:rPr lang="sv-SE" b="1" dirty="0"/>
              <a:t>a. </a:t>
            </a:r>
            <a:r>
              <a:rPr lang="sv-SE" b="1" dirty="0" err="1"/>
              <a:t>cefotaxim</a:t>
            </a:r>
            <a:r>
              <a:rPr lang="sv-SE" b="1" dirty="0"/>
              <a:t> 2gx3-4</a:t>
            </a:r>
            <a:r>
              <a:rPr lang="sv-SE" dirty="0"/>
              <a:t>: god effekt på &gt; 90% av E. </a:t>
            </a:r>
            <a:r>
              <a:rPr lang="sv-SE" dirty="0" err="1"/>
              <a:t>coli</a:t>
            </a:r>
            <a:r>
              <a:rPr lang="sv-SE" dirty="0"/>
              <a:t> och </a:t>
            </a:r>
            <a:r>
              <a:rPr lang="sv-SE" dirty="0" err="1"/>
              <a:t>Klebsiella</a:t>
            </a:r>
            <a:r>
              <a:rPr lang="sv-SE" dirty="0"/>
              <a:t> </a:t>
            </a:r>
            <a:r>
              <a:rPr lang="sv-SE" dirty="0" err="1"/>
              <a:t>pneumoniae</a:t>
            </a:r>
            <a:r>
              <a:rPr lang="sv-SE" dirty="0"/>
              <a:t> undantaget ESBL, sämre/saknar effekt på </a:t>
            </a:r>
            <a:r>
              <a:rPr lang="sv-SE" dirty="0" err="1"/>
              <a:t>Enterobacterales</a:t>
            </a:r>
            <a:r>
              <a:rPr lang="sv-SE" dirty="0"/>
              <a:t> med </a:t>
            </a:r>
            <a:r>
              <a:rPr lang="sv-SE" dirty="0" err="1"/>
              <a:t>kromosomal</a:t>
            </a:r>
            <a:r>
              <a:rPr lang="sv-SE" dirty="0"/>
              <a:t> </a:t>
            </a:r>
            <a:r>
              <a:rPr lang="sv-SE" dirty="0" err="1"/>
              <a:t>inducerbar</a:t>
            </a:r>
            <a:r>
              <a:rPr lang="sv-SE" dirty="0"/>
              <a:t> resistens (</a:t>
            </a:r>
            <a:r>
              <a:rPr lang="sv-SE" dirty="0" err="1"/>
              <a:t>Enterobacter</a:t>
            </a:r>
            <a:r>
              <a:rPr lang="sv-SE" dirty="0"/>
              <a:t> </a:t>
            </a:r>
            <a:r>
              <a:rPr lang="sv-SE" dirty="0" err="1"/>
              <a:t>spp</a:t>
            </a:r>
            <a:r>
              <a:rPr lang="sv-SE" dirty="0"/>
              <a:t>, </a:t>
            </a:r>
            <a:r>
              <a:rPr lang="sv-SE" dirty="0" err="1"/>
              <a:t>Citrobacter</a:t>
            </a:r>
            <a:r>
              <a:rPr lang="sv-SE" dirty="0"/>
              <a:t> </a:t>
            </a:r>
            <a:r>
              <a:rPr lang="sv-SE" dirty="0" err="1"/>
              <a:t>spp</a:t>
            </a:r>
            <a:r>
              <a:rPr lang="sv-SE" dirty="0"/>
              <a:t> </a:t>
            </a:r>
            <a:r>
              <a:rPr lang="sv-SE" dirty="0" err="1"/>
              <a:t>mfl</a:t>
            </a:r>
            <a:r>
              <a:rPr lang="sv-SE" dirty="0"/>
              <a:t>),  saknar effekt på </a:t>
            </a:r>
            <a:r>
              <a:rPr lang="sv-SE" dirty="0" err="1"/>
              <a:t>Enterococcus</a:t>
            </a:r>
            <a:r>
              <a:rPr lang="sv-SE" dirty="0"/>
              <a:t> </a:t>
            </a:r>
            <a:r>
              <a:rPr lang="sv-SE" dirty="0" err="1"/>
              <a:t>faecalis</a:t>
            </a:r>
            <a:r>
              <a:rPr lang="sv-SE" dirty="0"/>
              <a:t> och P. </a:t>
            </a:r>
            <a:r>
              <a:rPr lang="sv-SE" dirty="0" err="1"/>
              <a:t>aeruginosa</a:t>
            </a:r>
            <a:r>
              <a:rPr lang="sv-SE" dirty="0"/>
              <a:t>).</a:t>
            </a:r>
          </a:p>
          <a:p>
            <a:endParaRPr lang="sv-SE" dirty="0"/>
          </a:p>
          <a:p>
            <a:r>
              <a:rPr lang="sv-SE" b="1" dirty="0"/>
              <a:t>- Tillägg av aminoglykosid vid chock </a:t>
            </a:r>
            <a:r>
              <a:rPr lang="sv-SE" dirty="0"/>
              <a:t>- detta kan även övervägas för spektrumvidgning till patient utan septisk chock efter konsultation med infektionsläkare.</a:t>
            </a:r>
          </a:p>
          <a:p>
            <a:endParaRPr lang="sv-SE" dirty="0"/>
          </a:p>
        </p:txBody>
      </p:sp>
      <p:sp>
        <p:nvSpPr>
          <p:cNvPr id="3" name="TextBox 2">
            <a:extLst>
              <a:ext uri="{FF2B5EF4-FFF2-40B4-BE49-F238E27FC236}">
                <a16:creationId xmlns:a16="http://schemas.microsoft.com/office/drawing/2014/main" id="{FFA453CE-56C5-9CC7-222D-E02C4EF31EA9}"/>
              </a:ext>
            </a:extLst>
          </p:cNvPr>
          <p:cNvSpPr txBox="1"/>
          <p:nvPr/>
        </p:nvSpPr>
        <p:spPr>
          <a:xfrm>
            <a:off x="2825716" y="37820"/>
            <a:ext cx="6540567" cy="646331"/>
          </a:xfrm>
          <a:prstGeom prst="rect">
            <a:avLst/>
          </a:prstGeom>
          <a:noFill/>
        </p:spPr>
        <p:txBody>
          <a:bodyPr wrap="square" rtlCol="0">
            <a:spAutoFit/>
          </a:bodyPr>
          <a:lstStyle/>
          <a:p>
            <a:r>
              <a:rPr lang="sv-SE" sz="3600" dirty="0">
                <a:effectLst>
                  <a:outerShdw blurRad="38100" dist="38100" dir="2700000" algn="tl">
                    <a:srgbClr val="000000">
                      <a:alpha val="43137"/>
                    </a:srgbClr>
                  </a:outerShdw>
                </a:effectLst>
              </a:rPr>
              <a:t>När kombinationsbehandling?</a:t>
            </a:r>
          </a:p>
        </p:txBody>
      </p:sp>
      <p:sp>
        <p:nvSpPr>
          <p:cNvPr id="6" name="TextBox 5">
            <a:extLst>
              <a:ext uri="{FF2B5EF4-FFF2-40B4-BE49-F238E27FC236}">
                <a16:creationId xmlns:a16="http://schemas.microsoft.com/office/drawing/2014/main" id="{E1AEF106-69DA-2ED6-52F9-D41ADD2C5169}"/>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11" name="Picture 10">
            <a:extLst>
              <a:ext uri="{FF2B5EF4-FFF2-40B4-BE49-F238E27FC236}">
                <a16:creationId xmlns:a16="http://schemas.microsoft.com/office/drawing/2014/main" id="{E1193444-54E9-F6C0-741F-A320F7968016}"/>
              </a:ext>
            </a:extLst>
          </p:cNvPr>
          <p:cNvPicPr>
            <a:picLocks noChangeAspect="1"/>
          </p:cNvPicPr>
          <p:nvPr/>
        </p:nvPicPr>
        <p:blipFill>
          <a:blip r:embed="rId2"/>
          <a:stretch>
            <a:fillRect/>
          </a:stretch>
        </p:blipFill>
        <p:spPr>
          <a:xfrm rot="542336">
            <a:off x="9866040" y="185131"/>
            <a:ext cx="1931275" cy="707980"/>
          </a:xfrm>
          <a:prstGeom prst="rect">
            <a:avLst/>
          </a:prstGeom>
          <a:solidFill>
            <a:schemeClr val="bg1"/>
          </a:solidFill>
        </p:spPr>
      </p:pic>
      <p:sp>
        <p:nvSpPr>
          <p:cNvPr id="2" name="TextBox 1">
            <a:extLst>
              <a:ext uri="{FF2B5EF4-FFF2-40B4-BE49-F238E27FC236}">
                <a16:creationId xmlns:a16="http://schemas.microsoft.com/office/drawing/2014/main" id="{DC8D0200-B903-BCDE-D55F-3BC0323C818F}"/>
              </a:ext>
            </a:extLst>
          </p:cNvPr>
          <p:cNvSpPr txBox="1"/>
          <p:nvPr/>
        </p:nvSpPr>
        <p:spPr>
          <a:xfrm>
            <a:off x="6380197" y="3326392"/>
            <a:ext cx="5568036" cy="2862322"/>
          </a:xfrm>
          <a:prstGeom prst="rect">
            <a:avLst/>
          </a:prstGeom>
          <a:noFill/>
          <a:ln w="9525">
            <a:noFill/>
            <a:prstDash val="sysDot"/>
          </a:ln>
        </p:spPr>
        <p:txBody>
          <a:bodyPr wrap="square" rtlCol="0">
            <a:spAutoFit/>
          </a:bodyPr>
          <a:lstStyle/>
          <a:p>
            <a:r>
              <a:rPr lang="sv-SE" b="1" dirty="0"/>
              <a:t>b. </a:t>
            </a:r>
            <a:r>
              <a:rPr lang="sv-SE" b="1" dirty="0" err="1"/>
              <a:t>piperacillin</a:t>
            </a:r>
            <a:r>
              <a:rPr lang="sv-SE" b="1" dirty="0"/>
              <a:t>/</a:t>
            </a:r>
            <a:r>
              <a:rPr lang="sv-SE" b="1" dirty="0" err="1"/>
              <a:t>tazobaktam</a:t>
            </a:r>
            <a:r>
              <a:rPr lang="sv-SE" b="1" dirty="0"/>
              <a:t> 4gx4</a:t>
            </a:r>
            <a:r>
              <a:rPr lang="sv-SE" dirty="0"/>
              <a:t>: effekt på ca 95 % av E. </a:t>
            </a:r>
            <a:r>
              <a:rPr lang="sv-SE" dirty="0" err="1"/>
              <a:t>coli</a:t>
            </a:r>
            <a:r>
              <a:rPr lang="sv-SE" dirty="0"/>
              <a:t> och </a:t>
            </a:r>
            <a:r>
              <a:rPr lang="sv-SE" dirty="0" err="1"/>
              <a:t>Klebsiella</a:t>
            </a:r>
            <a:r>
              <a:rPr lang="sv-SE" dirty="0"/>
              <a:t> </a:t>
            </a:r>
            <a:r>
              <a:rPr lang="sv-SE" dirty="0" err="1"/>
              <a:t>pneumoniae</a:t>
            </a:r>
            <a:r>
              <a:rPr lang="sv-SE" dirty="0"/>
              <a:t>, varierande effekt på ESBL, sämre/saknar effekt på </a:t>
            </a:r>
            <a:r>
              <a:rPr lang="sv-SE" dirty="0" err="1"/>
              <a:t>Enterobacterales</a:t>
            </a:r>
            <a:r>
              <a:rPr lang="sv-SE" dirty="0"/>
              <a:t>, med </a:t>
            </a:r>
            <a:r>
              <a:rPr lang="sv-SE" dirty="0" err="1"/>
              <a:t>kromosomal</a:t>
            </a:r>
            <a:r>
              <a:rPr lang="sv-SE" dirty="0"/>
              <a:t> </a:t>
            </a:r>
            <a:r>
              <a:rPr lang="sv-SE" dirty="0" err="1"/>
              <a:t>inducerbar</a:t>
            </a:r>
            <a:r>
              <a:rPr lang="sv-SE" dirty="0"/>
              <a:t> resistens (</a:t>
            </a:r>
            <a:r>
              <a:rPr lang="sv-SE" dirty="0" err="1"/>
              <a:t>Enterobacter</a:t>
            </a:r>
            <a:r>
              <a:rPr lang="sv-SE" dirty="0"/>
              <a:t> </a:t>
            </a:r>
            <a:r>
              <a:rPr lang="sv-SE" dirty="0" err="1"/>
              <a:t>spp</a:t>
            </a:r>
            <a:r>
              <a:rPr lang="sv-SE" dirty="0"/>
              <a:t>, </a:t>
            </a:r>
            <a:r>
              <a:rPr lang="sv-SE" dirty="0" err="1"/>
              <a:t>Citrobacter</a:t>
            </a:r>
            <a:r>
              <a:rPr lang="sv-SE" dirty="0"/>
              <a:t> </a:t>
            </a:r>
            <a:r>
              <a:rPr lang="sv-SE" dirty="0" err="1"/>
              <a:t>spp</a:t>
            </a:r>
            <a:r>
              <a:rPr lang="sv-SE" dirty="0"/>
              <a:t> </a:t>
            </a:r>
            <a:r>
              <a:rPr lang="sv-SE" dirty="0" err="1"/>
              <a:t>mfl</a:t>
            </a:r>
            <a:r>
              <a:rPr lang="sv-SE" dirty="0"/>
              <a:t>), god effekt på </a:t>
            </a:r>
            <a:r>
              <a:rPr lang="sv-SE" dirty="0" err="1"/>
              <a:t>Enterococcus</a:t>
            </a:r>
            <a:r>
              <a:rPr lang="sv-SE" dirty="0"/>
              <a:t> </a:t>
            </a:r>
            <a:r>
              <a:rPr lang="sv-SE" dirty="0" err="1"/>
              <a:t>faecalis</a:t>
            </a:r>
            <a:r>
              <a:rPr lang="sv-SE" dirty="0"/>
              <a:t> och vanligen god effekt på </a:t>
            </a:r>
            <a:r>
              <a:rPr lang="sv-SE" dirty="0" err="1"/>
              <a:t>Psedomonas</a:t>
            </a:r>
            <a:r>
              <a:rPr lang="sv-SE" dirty="0"/>
              <a:t> </a:t>
            </a:r>
            <a:r>
              <a:rPr lang="sv-SE" dirty="0" err="1"/>
              <a:t>aeruginosa</a:t>
            </a:r>
            <a:r>
              <a:rPr lang="sv-SE" dirty="0"/>
              <a:t>.</a:t>
            </a:r>
          </a:p>
          <a:p>
            <a:endParaRPr lang="sv-SE" dirty="0"/>
          </a:p>
          <a:p>
            <a:r>
              <a:rPr lang="sv-SE" b="1" dirty="0"/>
              <a:t>- Tillägg av aminoglykosid vid chock </a:t>
            </a:r>
            <a:r>
              <a:rPr lang="sv-SE" dirty="0"/>
              <a:t>- detta kan även övervägas för spektrumvidgning till patient utan septisk chock efter konsultation med infektionsläkare.</a:t>
            </a:r>
          </a:p>
        </p:txBody>
      </p:sp>
      <p:sp>
        <p:nvSpPr>
          <p:cNvPr id="7" name="TextBox 6">
            <a:extLst>
              <a:ext uri="{FF2B5EF4-FFF2-40B4-BE49-F238E27FC236}">
                <a16:creationId xmlns:a16="http://schemas.microsoft.com/office/drawing/2014/main" id="{DD453123-EFD8-87C0-738A-2217B29FB5E8}"/>
              </a:ext>
            </a:extLst>
          </p:cNvPr>
          <p:cNvSpPr txBox="1"/>
          <p:nvPr/>
        </p:nvSpPr>
        <p:spPr>
          <a:xfrm>
            <a:off x="2979530" y="1581262"/>
            <a:ext cx="7669997" cy="1200329"/>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Septisk chock: ge en extra dos </a:t>
            </a:r>
            <a:r>
              <a:rPr lang="sv-SE" dirty="0" err="1">
                <a:latin typeface="Arial" panose="020B0604020202020204" pitchFamily="34" charset="0"/>
                <a:cs typeface="Arial" panose="020B0604020202020204" pitchFamily="34" charset="0"/>
              </a:rPr>
              <a:t>betalaktam</a:t>
            </a:r>
            <a:r>
              <a:rPr lang="sv-SE" dirty="0">
                <a:latin typeface="Arial" panose="020B0604020202020204" pitchFamily="34" charset="0"/>
                <a:cs typeface="Arial" panose="020B0604020202020204" pitchFamily="34" charset="0"/>
              </a:rPr>
              <a:t> efter 3-4 tim</a:t>
            </a:r>
          </a:p>
          <a:p>
            <a:r>
              <a:rPr lang="sv-SE" dirty="0">
                <a:latin typeface="Arial" panose="020B0604020202020204" pitchFamily="34" charset="0"/>
                <a:cs typeface="Arial" panose="020B0604020202020204" pitchFamily="34" charset="0"/>
              </a:rPr>
              <a:t>tillägg av aminoglykosid, fr.a. om ej val av </a:t>
            </a:r>
            <a:r>
              <a:rPr lang="sv-SE" dirty="0" err="1">
                <a:latin typeface="Arial" panose="020B0604020202020204" pitchFamily="34" charset="0"/>
                <a:cs typeface="Arial" panose="020B0604020202020204" pitchFamily="34" charset="0"/>
              </a:rPr>
              <a:t>karbapenem</a:t>
            </a:r>
            <a:r>
              <a:rPr lang="sv-SE"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sv-SE" dirty="0" err="1">
                <a:latin typeface="Arial" panose="020B0604020202020204" pitchFamily="34" charset="0"/>
                <a:cs typeface="Arial" panose="020B0604020202020204" pitchFamily="34" charset="0"/>
              </a:rPr>
              <a:t>amikacin</a:t>
            </a:r>
            <a:r>
              <a:rPr lang="sv-SE" dirty="0">
                <a:latin typeface="Arial" panose="020B0604020202020204" pitchFamily="34" charset="0"/>
                <a:cs typeface="Arial" panose="020B0604020202020204" pitchFamily="34" charset="0"/>
              </a:rPr>
              <a:t> mot ESBL-producerande </a:t>
            </a:r>
            <a:r>
              <a:rPr lang="sv-SE" dirty="0" err="1">
                <a:latin typeface="Arial" panose="020B0604020202020204" pitchFamily="34" charset="0"/>
                <a:cs typeface="Arial" panose="020B0604020202020204" pitchFamily="34" charset="0"/>
              </a:rPr>
              <a:t>Enterobacterales</a:t>
            </a:r>
            <a:r>
              <a:rPr lang="sv-SE"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Ø"/>
            </a:pPr>
            <a:r>
              <a:rPr lang="sv-SE" dirty="0" err="1">
                <a:latin typeface="Arial" panose="020B0604020202020204" pitchFamily="34" charset="0"/>
                <a:cs typeface="Arial" panose="020B0604020202020204" pitchFamily="34" charset="0"/>
              </a:rPr>
              <a:t>tobramycin</a:t>
            </a:r>
            <a:r>
              <a:rPr lang="sv-SE" dirty="0">
                <a:latin typeface="Arial" panose="020B0604020202020204" pitchFamily="34" charset="0"/>
                <a:cs typeface="Arial" panose="020B0604020202020204" pitchFamily="34" charset="0"/>
              </a:rPr>
              <a:t> mot </a:t>
            </a:r>
            <a:r>
              <a:rPr lang="sv-SE" i="1" dirty="0" err="1">
                <a:latin typeface="Arial" panose="020B0604020202020204" pitchFamily="34" charset="0"/>
                <a:cs typeface="Arial" panose="020B0604020202020204" pitchFamily="34" charset="0"/>
              </a:rPr>
              <a:t>Pseudomonas</a:t>
            </a:r>
            <a:r>
              <a:rPr lang="sv-SE" i="1" dirty="0">
                <a:latin typeface="Arial" panose="020B0604020202020204" pitchFamily="34" charset="0"/>
                <a:cs typeface="Arial" panose="020B0604020202020204" pitchFamily="34" charset="0"/>
              </a:rPr>
              <a:t> </a:t>
            </a:r>
            <a:r>
              <a:rPr lang="sv-SE" i="1" dirty="0" err="1">
                <a:latin typeface="Arial" panose="020B0604020202020204" pitchFamily="34" charset="0"/>
                <a:cs typeface="Arial" panose="020B0604020202020204" pitchFamily="34" charset="0"/>
              </a:rPr>
              <a:t>aeruginosa</a:t>
            </a:r>
            <a:r>
              <a:rPr lang="sv-SE"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FDAE05A6-F50C-CA5C-32E3-BDAFF2771053}"/>
              </a:ext>
            </a:extLst>
          </p:cNvPr>
          <p:cNvSpPr txBox="1"/>
          <p:nvPr/>
        </p:nvSpPr>
        <p:spPr>
          <a:xfrm>
            <a:off x="4622799" y="773536"/>
            <a:ext cx="3680692" cy="584775"/>
          </a:xfrm>
          <a:prstGeom prst="rect">
            <a:avLst/>
          </a:prstGeom>
          <a:noFill/>
        </p:spPr>
        <p:txBody>
          <a:bodyPr wrap="square" rtlCol="0">
            <a:spAutoFit/>
          </a:bodyPr>
          <a:lstStyle/>
          <a:p>
            <a:r>
              <a:rPr lang="sv-SE" sz="3200" b="1" dirty="0" err="1"/>
              <a:t>Urosepsis</a:t>
            </a:r>
            <a:r>
              <a:rPr lang="sv-SE" sz="3200" b="1" dirty="0"/>
              <a:t> I</a:t>
            </a:r>
          </a:p>
        </p:txBody>
      </p:sp>
      <p:sp>
        <p:nvSpPr>
          <p:cNvPr id="13" name="TextBox 12">
            <a:extLst>
              <a:ext uri="{FF2B5EF4-FFF2-40B4-BE49-F238E27FC236}">
                <a16:creationId xmlns:a16="http://schemas.microsoft.com/office/drawing/2014/main" id="{4E4E3D67-AD80-82AB-2671-5514FC103A50}"/>
              </a:ext>
            </a:extLst>
          </p:cNvPr>
          <p:cNvSpPr txBox="1"/>
          <p:nvPr/>
        </p:nvSpPr>
        <p:spPr>
          <a:xfrm rot="21029972">
            <a:off x="270652" y="1009912"/>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14" name="Picture 13">
            <a:extLst>
              <a:ext uri="{FF2B5EF4-FFF2-40B4-BE49-F238E27FC236}">
                <a16:creationId xmlns:a16="http://schemas.microsoft.com/office/drawing/2014/main" id="{B09BF2CD-0346-2B1D-1F8E-27F137B25904}"/>
              </a:ext>
            </a:extLst>
          </p:cNvPr>
          <p:cNvPicPr>
            <a:picLocks noChangeAspect="1"/>
          </p:cNvPicPr>
          <p:nvPr/>
        </p:nvPicPr>
        <p:blipFill>
          <a:blip r:embed="rId2"/>
          <a:stretch>
            <a:fillRect/>
          </a:stretch>
        </p:blipFill>
        <p:spPr>
          <a:xfrm rot="21076321">
            <a:off x="220978" y="345925"/>
            <a:ext cx="1931275" cy="707980"/>
          </a:xfrm>
          <a:prstGeom prst="rect">
            <a:avLst/>
          </a:prstGeom>
          <a:solidFill>
            <a:schemeClr val="bg1"/>
          </a:solidFill>
        </p:spPr>
      </p:pic>
    </p:spTree>
    <p:extLst>
      <p:ext uri="{BB962C8B-B14F-4D97-AF65-F5344CB8AC3E}">
        <p14:creationId xmlns:p14="http://schemas.microsoft.com/office/powerpoint/2010/main" val="193800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B2FEE50-6BE8-2C04-B7BA-E04D2AEB7691}"/>
              </a:ext>
            </a:extLst>
          </p:cNvPr>
          <p:cNvSpPr txBox="1"/>
          <p:nvPr/>
        </p:nvSpPr>
        <p:spPr>
          <a:xfrm>
            <a:off x="583741" y="3326391"/>
            <a:ext cx="5568036" cy="1477328"/>
          </a:xfrm>
          <a:prstGeom prst="rect">
            <a:avLst/>
          </a:prstGeom>
          <a:noFill/>
          <a:ln w="6350">
            <a:noFill/>
          </a:ln>
        </p:spPr>
        <p:txBody>
          <a:bodyPr wrap="square" rtlCol="0">
            <a:spAutoFit/>
          </a:bodyPr>
          <a:lstStyle/>
          <a:p>
            <a:r>
              <a:rPr lang="sv-SE" b="1" dirty="0" err="1"/>
              <a:t>Urosepsis</a:t>
            </a:r>
            <a:r>
              <a:rPr lang="sv-SE" b="1" dirty="0"/>
              <a:t> (gröna kortet)</a:t>
            </a:r>
          </a:p>
          <a:p>
            <a:r>
              <a:rPr lang="sv-SE" b="1" dirty="0"/>
              <a:t>c. </a:t>
            </a:r>
            <a:r>
              <a:rPr lang="sv-SE" b="1" dirty="0" err="1"/>
              <a:t>meropenem</a:t>
            </a:r>
            <a:r>
              <a:rPr lang="sv-SE" b="1" dirty="0"/>
              <a:t> 1gx 3-4: </a:t>
            </a:r>
            <a:r>
              <a:rPr lang="sv-SE" dirty="0"/>
              <a:t>effekt på 99% av ESBL och &gt; 95% av </a:t>
            </a:r>
            <a:r>
              <a:rPr lang="sv-SE" dirty="0" err="1"/>
              <a:t>Enterobacterales</a:t>
            </a:r>
            <a:r>
              <a:rPr lang="sv-SE" dirty="0"/>
              <a:t>, </a:t>
            </a:r>
            <a:r>
              <a:rPr lang="sv-SE" dirty="0" err="1"/>
              <a:t>vanl</a:t>
            </a:r>
            <a:r>
              <a:rPr lang="sv-SE" dirty="0"/>
              <a:t> god effekt på </a:t>
            </a:r>
            <a:r>
              <a:rPr lang="sv-SE" dirty="0" err="1"/>
              <a:t>Pseudomonas</a:t>
            </a:r>
            <a:r>
              <a:rPr lang="sv-SE" dirty="0"/>
              <a:t> </a:t>
            </a:r>
            <a:r>
              <a:rPr lang="sv-SE" dirty="0" err="1"/>
              <a:t>aeruginosa</a:t>
            </a:r>
            <a:r>
              <a:rPr lang="sv-SE" dirty="0"/>
              <a:t>, ej effekt på </a:t>
            </a:r>
            <a:r>
              <a:rPr lang="sv-SE" dirty="0" err="1"/>
              <a:t>Enterococcus</a:t>
            </a:r>
            <a:r>
              <a:rPr lang="sv-SE" dirty="0"/>
              <a:t> </a:t>
            </a:r>
            <a:r>
              <a:rPr lang="sv-SE" dirty="0" err="1"/>
              <a:t>faecalis</a:t>
            </a:r>
            <a:r>
              <a:rPr lang="sv-SE" dirty="0"/>
              <a:t>.</a:t>
            </a:r>
          </a:p>
          <a:p>
            <a:endParaRPr lang="sv-SE" dirty="0"/>
          </a:p>
        </p:txBody>
      </p:sp>
      <p:sp>
        <p:nvSpPr>
          <p:cNvPr id="6" name="TextBox 5">
            <a:extLst>
              <a:ext uri="{FF2B5EF4-FFF2-40B4-BE49-F238E27FC236}">
                <a16:creationId xmlns:a16="http://schemas.microsoft.com/office/drawing/2014/main" id="{E1AEF106-69DA-2ED6-52F9-D41ADD2C5169}"/>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11" name="Picture 10">
            <a:extLst>
              <a:ext uri="{FF2B5EF4-FFF2-40B4-BE49-F238E27FC236}">
                <a16:creationId xmlns:a16="http://schemas.microsoft.com/office/drawing/2014/main" id="{E1193444-54E9-F6C0-741F-A320F7968016}"/>
              </a:ext>
            </a:extLst>
          </p:cNvPr>
          <p:cNvPicPr>
            <a:picLocks noChangeAspect="1"/>
          </p:cNvPicPr>
          <p:nvPr/>
        </p:nvPicPr>
        <p:blipFill>
          <a:blip r:embed="rId2"/>
          <a:stretch>
            <a:fillRect/>
          </a:stretch>
        </p:blipFill>
        <p:spPr>
          <a:xfrm rot="542336">
            <a:off x="9866040" y="185131"/>
            <a:ext cx="1931275" cy="707980"/>
          </a:xfrm>
          <a:prstGeom prst="rect">
            <a:avLst/>
          </a:prstGeom>
          <a:solidFill>
            <a:schemeClr val="bg1"/>
          </a:solidFill>
        </p:spPr>
      </p:pic>
      <p:sp>
        <p:nvSpPr>
          <p:cNvPr id="2" name="TextBox 1">
            <a:extLst>
              <a:ext uri="{FF2B5EF4-FFF2-40B4-BE49-F238E27FC236}">
                <a16:creationId xmlns:a16="http://schemas.microsoft.com/office/drawing/2014/main" id="{DC8D0200-B903-BCDE-D55F-3BC0323C818F}"/>
              </a:ext>
            </a:extLst>
          </p:cNvPr>
          <p:cNvSpPr txBox="1"/>
          <p:nvPr/>
        </p:nvSpPr>
        <p:spPr>
          <a:xfrm>
            <a:off x="6380197" y="3355536"/>
            <a:ext cx="5568036" cy="1200329"/>
          </a:xfrm>
          <a:prstGeom prst="rect">
            <a:avLst/>
          </a:prstGeom>
          <a:noFill/>
          <a:ln w="9525">
            <a:noFill/>
          </a:ln>
        </p:spPr>
        <p:txBody>
          <a:bodyPr wrap="square" rtlCol="0">
            <a:spAutoFit/>
          </a:bodyPr>
          <a:lstStyle/>
          <a:p>
            <a:r>
              <a:rPr lang="sv-SE" b="1" dirty="0"/>
              <a:t>d. </a:t>
            </a:r>
            <a:r>
              <a:rPr lang="sv-SE" b="1" dirty="0" err="1"/>
              <a:t>imipenem</a:t>
            </a:r>
            <a:r>
              <a:rPr lang="sv-SE" b="1" dirty="0"/>
              <a:t> 1gx3-4: </a:t>
            </a:r>
            <a:r>
              <a:rPr lang="sv-SE" dirty="0"/>
              <a:t>effekt på 99% av ESBL och  &gt; 95% av </a:t>
            </a:r>
            <a:r>
              <a:rPr lang="sv-SE" dirty="0" err="1"/>
              <a:t>Enterobacterales</a:t>
            </a:r>
            <a:r>
              <a:rPr lang="sv-SE" dirty="0"/>
              <a:t> dock saknas oftast effekt på </a:t>
            </a:r>
            <a:r>
              <a:rPr lang="sv-SE" dirty="0" err="1"/>
              <a:t>Morganella</a:t>
            </a:r>
            <a:r>
              <a:rPr lang="sv-SE" dirty="0"/>
              <a:t>, </a:t>
            </a:r>
            <a:r>
              <a:rPr lang="sv-SE" dirty="0" err="1"/>
              <a:t>Proteus</a:t>
            </a:r>
            <a:r>
              <a:rPr lang="sv-SE" dirty="0"/>
              <a:t> och Providencia </a:t>
            </a:r>
            <a:r>
              <a:rPr lang="sv-SE" dirty="0" err="1"/>
              <a:t>spp</a:t>
            </a:r>
            <a:r>
              <a:rPr lang="sv-SE" dirty="0"/>
              <a:t>,  god effekt på </a:t>
            </a:r>
            <a:r>
              <a:rPr lang="sv-SE" dirty="0" err="1"/>
              <a:t>Enterococcus</a:t>
            </a:r>
            <a:r>
              <a:rPr lang="sv-SE" dirty="0"/>
              <a:t> </a:t>
            </a:r>
            <a:r>
              <a:rPr lang="sv-SE" dirty="0" err="1"/>
              <a:t>faecalis</a:t>
            </a:r>
            <a:r>
              <a:rPr lang="sv-SE" dirty="0"/>
              <a:t>, vanligen god effekt på </a:t>
            </a:r>
            <a:r>
              <a:rPr lang="sv-SE" dirty="0" err="1"/>
              <a:t>Pseudomonas</a:t>
            </a:r>
            <a:r>
              <a:rPr lang="sv-SE" dirty="0"/>
              <a:t> </a:t>
            </a:r>
            <a:r>
              <a:rPr lang="sv-SE" dirty="0" err="1"/>
              <a:t>aeruginosa</a:t>
            </a:r>
            <a:endParaRPr lang="sv-SE" dirty="0"/>
          </a:p>
        </p:txBody>
      </p:sp>
      <p:sp>
        <p:nvSpPr>
          <p:cNvPr id="7" name="TextBox 6">
            <a:extLst>
              <a:ext uri="{FF2B5EF4-FFF2-40B4-BE49-F238E27FC236}">
                <a16:creationId xmlns:a16="http://schemas.microsoft.com/office/drawing/2014/main" id="{DD453123-EFD8-87C0-738A-2217B29FB5E8}"/>
              </a:ext>
            </a:extLst>
          </p:cNvPr>
          <p:cNvSpPr txBox="1"/>
          <p:nvPr/>
        </p:nvSpPr>
        <p:spPr>
          <a:xfrm>
            <a:off x="2979530" y="1581262"/>
            <a:ext cx="6674909" cy="1477328"/>
          </a:xfrm>
          <a:prstGeom prst="rect">
            <a:avLst/>
          </a:prstGeom>
          <a:noFill/>
        </p:spPr>
        <p:txBody>
          <a:bodyPr wrap="square" rtlCol="0">
            <a:spAutoFit/>
          </a:bodyPr>
          <a:lstStyle/>
          <a:p>
            <a:r>
              <a:rPr lang="sv-SE" b="1" dirty="0">
                <a:latin typeface="Arial" panose="020B0604020202020204" pitchFamily="34" charset="0"/>
                <a:cs typeface="Arial" panose="020B0604020202020204" pitchFamily="34" charset="0"/>
              </a:rPr>
              <a:t>Septisk chock:</a:t>
            </a:r>
          </a:p>
          <a:p>
            <a:r>
              <a:rPr lang="sv-SE" dirty="0">
                <a:latin typeface="Arial" panose="020B0604020202020204" pitchFamily="34" charset="0"/>
                <a:cs typeface="Arial" panose="020B0604020202020204" pitchFamily="34" charset="0"/>
              </a:rPr>
              <a:t>ge en extra dos </a:t>
            </a:r>
            <a:r>
              <a:rPr lang="sv-SE" dirty="0" err="1">
                <a:latin typeface="Arial" panose="020B0604020202020204" pitchFamily="34" charset="0"/>
                <a:cs typeface="Arial" panose="020B0604020202020204" pitchFamily="34" charset="0"/>
              </a:rPr>
              <a:t>betalaktam</a:t>
            </a:r>
            <a:r>
              <a:rPr lang="sv-SE" dirty="0">
                <a:latin typeface="Arial" panose="020B0604020202020204" pitchFamily="34" charset="0"/>
                <a:cs typeface="Arial" panose="020B0604020202020204" pitchFamily="34" charset="0"/>
              </a:rPr>
              <a:t> efter 3-4 tim</a:t>
            </a:r>
          </a:p>
          <a:p>
            <a:r>
              <a:rPr lang="sv-SE" dirty="0">
                <a:latin typeface="Arial" panose="020B0604020202020204" pitchFamily="34" charset="0"/>
                <a:cs typeface="Arial" panose="020B0604020202020204" pitchFamily="34" charset="0"/>
              </a:rPr>
              <a:t>tillägg av aminoglykosid, fr.a. om ej val av </a:t>
            </a:r>
            <a:r>
              <a:rPr lang="sv-SE" dirty="0" err="1">
                <a:latin typeface="Arial" panose="020B0604020202020204" pitchFamily="34" charset="0"/>
                <a:cs typeface="Arial" panose="020B0604020202020204" pitchFamily="34" charset="0"/>
              </a:rPr>
              <a:t>karbapenem</a:t>
            </a:r>
            <a:r>
              <a:rPr lang="sv-SE" dirty="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Ø"/>
            </a:pPr>
            <a:r>
              <a:rPr lang="sv-SE" dirty="0" err="1">
                <a:latin typeface="Arial" panose="020B0604020202020204" pitchFamily="34" charset="0"/>
                <a:cs typeface="Arial" panose="020B0604020202020204" pitchFamily="34" charset="0"/>
              </a:rPr>
              <a:t>amikacin</a:t>
            </a:r>
            <a:r>
              <a:rPr lang="sv-SE" dirty="0">
                <a:latin typeface="Arial" panose="020B0604020202020204" pitchFamily="34" charset="0"/>
                <a:cs typeface="Arial" panose="020B0604020202020204" pitchFamily="34" charset="0"/>
              </a:rPr>
              <a:t> (ESBL-producerande </a:t>
            </a:r>
            <a:r>
              <a:rPr lang="sv-SE" dirty="0" err="1">
                <a:latin typeface="Arial" panose="020B0604020202020204" pitchFamily="34" charset="0"/>
                <a:cs typeface="Arial" panose="020B0604020202020204" pitchFamily="34" charset="0"/>
              </a:rPr>
              <a:t>Enterobacterales</a:t>
            </a:r>
            <a:r>
              <a:rPr lang="sv-SE" dirty="0">
                <a:latin typeface="Arial" panose="020B0604020202020204" pitchFamily="34" charset="0"/>
                <a:cs typeface="Arial" panose="020B0604020202020204" pitchFamily="34" charset="0"/>
              </a:rPr>
              <a:t>) alt. </a:t>
            </a:r>
          </a:p>
          <a:p>
            <a:pPr marL="742950" lvl="1" indent="-285750">
              <a:buFont typeface="Wingdings" panose="05000000000000000000" pitchFamily="2" charset="2"/>
              <a:buChar char="Ø"/>
            </a:pPr>
            <a:r>
              <a:rPr lang="sv-SE" dirty="0" err="1">
                <a:latin typeface="Arial" panose="020B0604020202020204" pitchFamily="34" charset="0"/>
                <a:cs typeface="Arial" panose="020B0604020202020204" pitchFamily="34" charset="0"/>
              </a:rPr>
              <a:t>tobramycin</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Pseudomonas</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aeruginosa</a:t>
            </a:r>
            <a:r>
              <a:rPr lang="sv-SE"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D1E4E519-7C6D-854D-015F-853B07AC7786}"/>
              </a:ext>
            </a:extLst>
          </p:cNvPr>
          <p:cNvSpPr txBox="1"/>
          <p:nvPr/>
        </p:nvSpPr>
        <p:spPr>
          <a:xfrm rot="21029972">
            <a:off x="270652" y="1009912"/>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8" name="Picture 7">
            <a:extLst>
              <a:ext uri="{FF2B5EF4-FFF2-40B4-BE49-F238E27FC236}">
                <a16:creationId xmlns:a16="http://schemas.microsoft.com/office/drawing/2014/main" id="{63ACE7EF-B39D-D510-FB6D-9C67DB340B02}"/>
              </a:ext>
            </a:extLst>
          </p:cNvPr>
          <p:cNvPicPr>
            <a:picLocks noChangeAspect="1"/>
          </p:cNvPicPr>
          <p:nvPr/>
        </p:nvPicPr>
        <p:blipFill>
          <a:blip r:embed="rId2"/>
          <a:stretch>
            <a:fillRect/>
          </a:stretch>
        </p:blipFill>
        <p:spPr>
          <a:xfrm rot="21076321">
            <a:off x="220978" y="345925"/>
            <a:ext cx="1931275" cy="707980"/>
          </a:xfrm>
          <a:prstGeom prst="rect">
            <a:avLst/>
          </a:prstGeom>
          <a:solidFill>
            <a:schemeClr val="bg1"/>
          </a:solidFill>
        </p:spPr>
      </p:pic>
      <p:sp>
        <p:nvSpPr>
          <p:cNvPr id="13" name="TextBox 12">
            <a:extLst>
              <a:ext uri="{FF2B5EF4-FFF2-40B4-BE49-F238E27FC236}">
                <a16:creationId xmlns:a16="http://schemas.microsoft.com/office/drawing/2014/main" id="{F48D2290-2E78-FFC1-7451-7391F2A3E6FD}"/>
              </a:ext>
            </a:extLst>
          </p:cNvPr>
          <p:cNvSpPr txBox="1"/>
          <p:nvPr/>
        </p:nvSpPr>
        <p:spPr>
          <a:xfrm>
            <a:off x="4622799" y="773536"/>
            <a:ext cx="3680692" cy="584775"/>
          </a:xfrm>
          <a:prstGeom prst="rect">
            <a:avLst/>
          </a:prstGeom>
          <a:noFill/>
        </p:spPr>
        <p:txBody>
          <a:bodyPr wrap="square" rtlCol="0">
            <a:spAutoFit/>
          </a:bodyPr>
          <a:lstStyle/>
          <a:p>
            <a:r>
              <a:rPr lang="sv-SE" sz="3200" b="1" dirty="0" err="1"/>
              <a:t>Urosepsis</a:t>
            </a:r>
            <a:r>
              <a:rPr lang="sv-SE" sz="3200" b="1" dirty="0"/>
              <a:t> II</a:t>
            </a:r>
          </a:p>
        </p:txBody>
      </p:sp>
    </p:spTree>
    <p:extLst>
      <p:ext uri="{BB962C8B-B14F-4D97-AF65-F5344CB8AC3E}">
        <p14:creationId xmlns:p14="http://schemas.microsoft.com/office/powerpoint/2010/main" val="123655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2C737-A496-4A65-8F46-E1719608C9E1}"/>
              </a:ext>
            </a:extLst>
          </p:cNvPr>
          <p:cNvSpPr>
            <a:spLocks noGrp="1"/>
          </p:cNvSpPr>
          <p:nvPr>
            <p:ph type="title"/>
          </p:nvPr>
        </p:nvSpPr>
        <p:spPr>
          <a:xfrm>
            <a:off x="441081" y="310785"/>
            <a:ext cx="10515600" cy="885552"/>
          </a:xfrm>
        </p:spPr>
        <p:txBody>
          <a:bodyPr>
            <a:normAutofit/>
          </a:bodyPr>
          <a:lstStyle/>
          <a:p>
            <a:pPr algn="ctr"/>
            <a:r>
              <a:rPr lang="sv-SE" sz="5400" b="1" dirty="0">
                <a:latin typeface="Arial" panose="020B0604020202020204" pitchFamily="34" charset="0"/>
                <a:cs typeface="Arial" panose="020B0604020202020204" pitchFamily="34" charset="0"/>
              </a:rPr>
              <a:t>Febril UVI</a:t>
            </a:r>
          </a:p>
        </p:txBody>
      </p:sp>
      <p:sp>
        <p:nvSpPr>
          <p:cNvPr id="4" name="TextBox 3">
            <a:extLst>
              <a:ext uri="{FF2B5EF4-FFF2-40B4-BE49-F238E27FC236}">
                <a16:creationId xmlns:a16="http://schemas.microsoft.com/office/drawing/2014/main" id="{FBD13264-8636-25BA-6C4F-1ACCED47A092}"/>
              </a:ext>
            </a:extLst>
          </p:cNvPr>
          <p:cNvSpPr txBox="1"/>
          <p:nvPr/>
        </p:nvSpPr>
        <p:spPr>
          <a:xfrm>
            <a:off x="750745" y="2227052"/>
            <a:ext cx="11270273" cy="3970318"/>
          </a:xfrm>
          <a:prstGeom prst="rect">
            <a:avLst/>
          </a:prstGeom>
          <a:noFill/>
        </p:spPr>
        <p:txBody>
          <a:bodyPr wrap="square" rtlCol="0">
            <a:spAutoFit/>
          </a:bodyPr>
          <a:lstStyle/>
          <a:p>
            <a:r>
              <a:rPr lang="sv-SE" sz="2800" b="1" dirty="0"/>
              <a:t>Nytt i </a:t>
            </a:r>
            <a:r>
              <a:rPr lang="sv-SE" sz="2800" b="1" dirty="0">
                <a:solidFill>
                  <a:srgbClr val="008000"/>
                </a:solidFill>
                <a:effectLst>
                  <a:outerShdw blurRad="38100" dist="38100" dir="2700000" algn="tl">
                    <a:srgbClr val="000000">
                      <a:alpha val="43137"/>
                    </a:srgbClr>
                  </a:outerShdw>
                </a:effectLst>
              </a:rPr>
              <a:t>Gröna kortet: </a:t>
            </a:r>
          </a:p>
          <a:p>
            <a:endParaRPr lang="sv-SE" sz="2800" b="1" dirty="0">
              <a:solidFill>
                <a:srgbClr val="008000"/>
              </a:solidFill>
              <a:effectLst>
                <a:outerShdw blurRad="38100" dist="38100" dir="2700000" algn="tl">
                  <a:srgbClr val="000000">
                    <a:alpha val="43137"/>
                  </a:srgbClr>
                </a:outerShdw>
              </a:effectLst>
            </a:endParaRPr>
          </a:p>
          <a:p>
            <a:r>
              <a:rPr lang="sv-SE" sz="2800" cap="all" dirty="0"/>
              <a:t>rekommendation vid febril </a:t>
            </a:r>
            <a:r>
              <a:rPr lang="sv-SE" sz="2800" cap="all" dirty="0" err="1"/>
              <a:t>uvi</a:t>
            </a:r>
            <a:r>
              <a:rPr lang="sv-SE" sz="2800" cap="all" dirty="0"/>
              <a:t> för </a:t>
            </a:r>
          </a:p>
          <a:p>
            <a:pPr marL="457200" indent="-457200">
              <a:buFont typeface="Wingdings" panose="05000000000000000000" pitchFamily="2" charset="2"/>
              <a:buChar char="Ø"/>
            </a:pPr>
            <a:r>
              <a:rPr lang="sv-SE" sz="2800" dirty="0"/>
              <a:t>Normalpatienten (</a:t>
            </a:r>
            <a:r>
              <a:rPr lang="sv-SE" sz="2800" i="1" dirty="0"/>
              <a:t>E. </a:t>
            </a:r>
            <a:r>
              <a:rPr lang="sv-SE" sz="2800" i="1" dirty="0" err="1"/>
              <a:t>coli</a:t>
            </a:r>
            <a:r>
              <a:rPr lang="sv-SE" sz="2800" i="1" dirty="0"/>
              <a:t> </a:t>
            </a:r>
            <a:r>
              <a:rPr lang="sv-SE" sz="2800" dirty="0"/>
              <a:t>och </a:t>
            </a:r>
            <a:r>
              <a:rPr lang="sv-SE" sz="2800" i="1" dirty="0" err="1"/>
              <a:t>Klebsiella</a:t>
            </a:r>
            <a:r>
              <a:rPr lang="sv-SE" sz="2800" i="1" dirty="0"/>
              <a:t> </a:t>
            </a:r>
            <a:r>
              <a:rPr lang="sv-SE" sz="2800" i="1" dirty="0" err="1"/>
              <a:t>pneumoniae</a:t>
            </a:r>
            <a:r>
              <a:rPr lang="sv-SE" sz="2800" i="1" dirty="0"/>
              <a:t>)</a:t>
            </a:r>
          </a:p>
          <a:p>
            <a:pPr marL="457200" indent="-457200">
              <a:buFont typeface="Wingdings" panose="05000000000000000000" pitchFamily="2" charset="2"/>
              <a:buChar char="Ø"/>
            </a:pPr>
            <a:r>
              <a:rPr lang="sv-SE" sz="2800" dirty="0"/>
              <a:t>vid misstanke om antibiotikaresistens</a:t>
            </a:r>
          </a:p>
          <a:p>
            <a:pPr marL="457200" indent="-457200">
              <a:buFont typeface="Wingdings" panose="05000000000000000000" pitchFamily="2" charset="2"/>
              <a:buChar char="Ø"/>
            </a:pPr>
            <a:r>
              <a:rPr lang="sv-SE" sz="2800" dirty="0"/>
              <a:t>vid </a:t>
            </a:r>
            <a:r>
              <a:rPr lang="sv-SE" sz="2800" i="1" dirty="0" err="1"/>
              <a:t>Enterococcus</a:t>
            </a:r>
            <a:r>
              <a:rPr lang="sv-SE" sz="2800" i="1" dirty="0"/>
              <a:t> </a:t>
            </a:r>
            <a:r>
              <a:rPr lang="sv-SE" sz="2800" i="1" dirty="0" err="1"/>
              <a:t>faecalis</a:t>
            </a:r>
            <a:endParaRPr lang="sv-SE" sz="2800" i="1" dirty="0"/>
          </a:p>
          <a:p>
            <a:pPr marL="457200" indent="-457200">
              <a:buFont typeface="Wingdings" panose="05000000000000000000" pitchFamily="2" charset="2"/>
              <a:buChar char="Ø"/>
            </a:pPr>
            <a:r>
              <a:rPr lang="sv-SE" sz="2800" dirty="0"/>
              <a:t>vid </a:t>
            </a:r>
            <a:r>
              <a:rPr lang="sv-SE" sz="2800" i="1" dirty="0" err="1"/>
              <a:t>Pseudomonas</a:t>
            </a:r>
            <a:r>
              <a:rPr lang="sv-SE" sz="2800" i="1" dirty="0"/>
              <a:t> </a:t>
            </a:r>
            <a:r>
              <a:rPr lang="sv-SE" sz="2800" i="1" dirty="0" err="1"/>
              <a:t>aeruginosa</a:t>
            </a:r>
            <a:endParaRPr lang="sv-SE" sz="2800" i="1" dirty="0"/>
          </a:p>
          <a:p>
            <a:r>
              <a:rPr lang="sv-SE" sz="2800" b="1" dirty="0">
                <a:solidFill>
                  <a:srgbClr val="008000"/>
                </a:solidFill>
                <a:effectLst>
                  <a:outerShdw blurRad="38100" dist="38100" dir="2700000" algn="tl">
                    <a:srgbClr val="000000">
                      <a:alpha val="43137"/>
                    </a:srgbClr>
                  </a:outerShdw>
                </a:effectLst>
              </a:rPr>
              <a:t/>
            </a:r>
            <a:br>
              <a:rPr lang="sv-SE" sz="2800" b="1" dirty="0">
                <a:solidFill>
                  <a:srgbClr val="008000"/>
                </a:solidFill>
                <a:effectLst>
                  <a:outerShdw blurRad="38100" dist="38100" dir="2700000" algn="tl">
                    <a:srgbClr val="000000">
                      <a:alpha val="43137"/>
                    </a:srgbClr>
                  </a:outerShdw>
                </a:effectLst>
              </a:rPr>
            </a:br>
            <a:endParaRPr lang="sv-SE" sz="2800" dirty="0"/>
          </a:p>
        </p:txBody>
      </p:sp>
      <p:sp>
        <p:nvSpPr>
          <p:cNvPr id="5" name="TextBox 4">
            <a:extLst>
              <a:ext uri="{FF2B5EF4-FFF2-40B4-BE49-F238E27FC236}">
                <a16:creationId xmlns:a16="http://schemas.microsoft.com/office/drawing/2014/main" id="{8DDB7AF9-C2FE-AADB-D451-1B4E03C6BCA5}"/>
              </a:ext>
            </a:extLst>
          </p:cNvPr>
          <p:cNvSpPr txBox="1"/>
          <p:nvPr/>
        </p:nvSpPr>
        <p:spPr>
          <a:xfrm rot="589957">
            <a:off x="9688568" y="916045"/>
            <a:ext cx="2062154" cy="577081"/>
          </a:xfrm>
          <a:prstGeom prst="rect">
            <a:avLst/>
          </a:prstGeom>
          <a:solidFill>
            <a:schemeClr val="bg1"/>
          </a:solidFill>
        </p:spPr>
        <p:txBody>
          <a:bodyPr wrap="square" rtlCol="0">
            <a:spAutoFit/>
          </a:bodyPr>
          <a:lstStyle/>
          <a:p>
            <a:r>
              <a:rPr lang="sv-SE" sz="1050" b="1" dirty="0"/>
              <a:t>Empirisk antibiotikabehandling på akuten  av vanliga samhällsförvärvade infektioner</a:t>
            </a:r>
          </a:p>
        </p:txBody>
      </p:sp>
      <p:pic>
        <p:nvPicPr>
          <p:cNvPr id="6" name="Picture 5">
            <a:extLst>
              <a:ext uri="{FF2B5EF4-FFF2-40B4-BE49-F238E27FC236}">
                <a16:creationId xmlns:a16="http://schemas.microsoft.com/office/drawing/2014/main" id="{7CB8A668-CE13-153C-EF4F-50CF49184C9E}"/>
              </a:ext>
            </a:extLst>
          </p:cNvPr>
          <p:cNvPicPr>
            <a:picLocks noChangeAspect="1"/>
          </p:cNvPicPr>
          <p:nvPr/>
        </p:nvPicPr>
        <p:blipFill>
          <a:blip r:embed="rId2"/>
          <a:stretch>
            <a:fillRect/>
          </a:stretch>
        </p:blipFill>
        <p:spPr>
          <a:xfrm rot="542336">
            <a:off x="9866040" y="185131"/>
            <a:ext cx="1931275" cy="707980"/>
          </a:xfrm>
          <a:prstGeom prst="rect">
            <a:avLst/>
          </a:prstGeom>
          <a:solidFill>
            <a:schemeClr val="bg1"/>
          </a:solidFill>
        </p:spPr>
      </p:pic>
      <p:sp>
        <p:nvSpPr>
          <p:cNvPr id="9" name="TextBox 8">
            <a:extLst>
              <a:ext uri="{FF2B5EF4-FFF2-40B4-BE49-F238E27FC236}">
                <a16:creationId xmlns:a16="http://schemas.microsoft.com/office/drawing/2014/main" id="{E6A4574D-D227-8267-DC29-8624B9808F2F}"/>
              </a:ext>
            </a:extLst>
          </p:cNvPr>
          <p:cNvSpPr txBox="1"/>
          <p:nvPr/>
        </p:nvSpPr>
        <p:spPr>
          <a:xfrm>
            <a:off x="304801" y="310785"/>
            <a:ext cx="656492" cy="646331"/>
          </a:xfrm>
          <a:prstGeom prst="rect">
            <a:avLst/>
          </a:prstGeom>
          <a:noFill/>
        </p:spPr>
        <p:txBody>
          <a:bodyPr wrap="square" rtlCol="0">
            <a:spAutoFit/>
          </a:bodyPr>
          <a:lstStyle/>
          <a:p>
            <a:r>
              <a:rPr lang="sv-SE" sz="3600" dirty="0">
                <a:latin typeface="Arial Black" panose="020B0A04020102020204" pitchFamily="34" charset="0"/>
              </a:rPr>
              <a:t>I</a:t>
            </a:r>
          </a:p>
        </p:txBody>
      </p:sp>
    </p:spTree>
    <p:extLst>
      <p:ext uri="{BB962C8B-B14F-4D97-AF65-F5344CB8AC3E}">
        <p14:creationId xmlns:p14="http://schemas.microsoft.com/office/powerpoint/2010/main" val="154605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B2F009-9151-320E-588D-4CAFDAC2B512}"/>
              </a:ext>
            </a:extLst>
          </p:cNvPr>
          <p:cNvSpPr txBox="1"/>
          <p:nvPr/>
        </p:nvSpPr>
        <p:spPr>
          <a:xfrm>
            <a:off x="277441" y="5333172"/>
            <a:ext cx="5687450" cy="1354217"/>
          </a:xfrm>
          <a:prstGeom prst="rect">
            <a:avLst/>
          </a:prstGeom>
          <a:noFill/>
          <a:ln>
            <a:noFill/>
            <a:extLst>
              <a:ext uri="{C807C97D-BFC1-408E-A445-0C87EB9F89A2}">
                <ask:lineSketchStyleProps xmlns:ask="http://schemas.microsoft.com/office/drawing/2018/sketchyshapes" xmlns="" sd="973096993">
                  <a:custGeom>
                    <a:avLst/>
                    <a:gdLst>
                      <a:gd name="connsiteX0" fmla="*/ 0 w 11054494"/>
                      <a:gd name="connsiteY0" fmla="*/ 0 h 1569660"/>
                      <a:gd name="connsiteX1" fmla="*/ 250181 w 11054494"/>
                      <a:gd name="connsiteY1" fmla="*/ 0 h 1569660"/>
                      <a:gd name="connsiteX2" fmla="*/ 942541 w 11054494"/>
                      <a:gd name="connsiteY2" fmla="*/ 0 h 1569660"/>
                      <a:gd name="connsiteX3" fmla="*/ 1413812 w 11054494"/>
                      <a:gd name="connsiteY3" fmla="*/ 0 h 1569660"/>
                      <a:gd name="connsiteX4" fmla="*/ 1663992 w 11054494"/>
                      <a:gd name="connsiteY4" fmla="*/ 0 h 1569660"/>
                      <a:gd name="connsiteX5" fmla="*/ 2024718 w 11054494"/>
                      <a:gd name="connsiteY5" fmla="*/ 0 h 1569660"/>
                      <a:gd name="connsiteX6" fmla="*/ 2606533 w 11054494"/>
                      <a:gd name="connsiteY6" fmla="*/ 0 h 1569660"/>
                      <a:gd name="connsiteX7" fmla="*/ 2967259 w 11054494"/>
                      <a:gd name="connsiteY7" fmla="*/ 0 h 1569660"/>
                      <a:gd name="connsiteX8" fmla="*/ 3217440 w 11054494"/>
                      <a:gd name="connsiteY8" fmla="*/ 0 h 1569660"/>
                      <a:gd name="connsiteX9" fmla="*/ 3467620 w 11054494"/>
                      <a:gd name="connsiteY9" fmla="*/ 0 h 1569660"/>
                      <a:gd name="connsiteX10" fmla="*/ 4270526 w 11054494"/>
                      <a:gd name="connsiteY10" fmla="*/ 0 h 1569660"/>
                      <a:gd name="connsiteX11" fmla="*/ 4852341 w 11054494"/>
                      <a:gd name="connsiteY11" fmla="*/ 0 h 1569660"/>
                      <a:gd name="connsiteX12" fmla="*/ 5544701 w 11054494"/>
                      <a:gd name="connsiteY12" fmla="*/ 0 h 1569660"/>
                      <a:gd name="connsiteX13" fmla="*/ 6126517 w 11054494"/>
                      <a:gd name="connsiteY13" fmla="*/ 0 h 1569660"/>
                      <a:gd name="connsiteX14" fmla="*/ 6708332 w 11054494"/>
                      <a:gd name="connsiteY14" fmla="*/ 0 h 1569660"/>
                      <a:gd name="connsiteX15" fmla="*/ 7069058 w 11054494"/>
                      <a:gd name="connsiteY15" fmla="*/ 0 h 1569660"/>
                      <a:gd name="connsiteX16" fmla="*/ 7319239 w 11054494"/>
                      <a:gd name="connsiteY16" fmla="*/ 0 h 1569660"/>
                      <a:gd name="connsiteX17" fmla="*/ 7569419 w 11054494"/>
                      <a:gd name="connsiteY17" fmla="*/ 0 h 1569660"/>
                      <a:gd name="connsiteX18" fmla="*/ 7930145 w 11054494"/>
                      <a:gd name="connsiteY18" fmla="*/ 0 h 1569660"/>
                      <a:gd name="connsiteX19" fmla="*/ 8622505 w 11054494"/>
                      <a:gd name="connsiteY19" fmla="*/ 0 h 1569660"/>
                      <a:gd name="connsiteX20" fmla="*/ 8983231 w 11054494"/>
                      <a:gd name="connsiteY20" fmla="*/ 0 h 1569660"/>
                      <a:gd name="connsiteX21" fmla="*/ 9233412 w 11054494"/>
                      <a:gd name="connsiteY21" fmla="*/ 0 h 1569660"/>
                      <a:gd name="connsiteX22" fmla="*/ 9815227 w 11054494"/>
                      <a:gd name="connsiteY22" fmla="*/ 0 h 1569660"/>
                      <a:gd name="connsiteX23" fmla="*/ 10065408 w 11054494"/>
                      <a:gd name="connsiteY23" fmla="*/ 0 h 1569660"/>
                      <a:gd name="connsiteX24" fmla="*/ 11054494 w 11054494"/>
                      <a:gd name="connsiteY24" fmla="*/ 0 h 1569660"/>
                      <a:gd name="connsiteX25" fmla="*/ 11054494 w 11054494"/>
                      <a:gd name="connsiteY25" fmla="*/ 538917 h 1569660"/>
                      <a:gd name="connsiteX26" fmla="*/ 11054494 w 11054494"/>
                      <a:gd name="connsiteY26" fmla="*/ 1093530 h 1569660"/>
                      <a:gd name="connsiteX27" fmla="*/ 11054494 w 11054494"/>
                      <a:gd name="connsiteY27" fmla="*/ 1569660 h 1569660"/>
                      <a:gd name="connsiteX28" fmla="*/ 10251589 w 11054494"/>
                      <a:gd name="connsiteY28" fmla="*/ 1569660 h 1569660"/>
                      <a:gd name="connsiteX29" fmla="*/ 9890863 w 11054494"/>
                      <a:gd name="connsiteY29" fmla="*/ 1569660 h 1569660"/>
                      <a:gd name="connsiteX30" fmla="*/ 9198503 w 11054494"/>
                      <a:gd name="connsiteY30" fmla="*/ 1569660 h 1569660"/>
                      <a:gd name="connsiteX31" fmla="*/ 8616687 w 11054494"/>
                      <a:gd name="connsiteY31" fmla="*/ 1569660 h 1569660"/>
                      <a:gd name="connsiteX32" fmla="*/ 7924327 w 11054494"/>
                      <a:gd name="connsiteY32" fmla="*/ 1569660 h 1569660"/>
                      <a:gd name="connsiteX33" fmla="*/ 7121421 w 11054494"/>
                      <a:gd name="connsiteY33" fmla="*/ 1569660 h 1569660"/>
                      <a:gd name="connsiteX34" fmla="*/ 6429061 w 11054494"/>
                      <a:gd name="connsiteY34" fmla="*/ 1569660 h 1569660"/>
                      <a:gd name="connsiteX35" fmla="*/ 6068335 w 11054494"/>
                      <a:gd name="connsiteY35" fmla="*/ 1569660 h 1569660"/>
                      <a:gd name="connsiteX36" fmla="*/ 5375975 w 11054494"/>
                      <a:gd name="connsiteY36" fmla="*/ 1569660 h 1569660"/>
                      <a:gd name="connsiteX37" fmla="*/ 5125794 w 11054494"/>
                      <a:gd name="connsiteY37" fmla="*/ 1569660 h 1569660"/>
                      <a:gd name="connsiteX38" fmla="*/ 4543979 w 11054494"/>
                      <a:gd name="connsiteY38" fmla="*/ 1569660 h 1569660"/>
                      <a:gd name="connsiteX39" fmla="*/ 3741073 w 11054494"/>
                      <a:gd name="connsiteY39" fmla="*/ 1569660 h 1569660"/>
                      <a:gd name="connsiteX40" fmla="*/ 2938168 w 11054494"/>
                      <a:gd name="connsiteY40" fmla="*/ 1569660 h 1569660"/>
                      <a:gd name="connsiteX41" fmla="*/ 2687987 w 11054494"/>
                      <a:gd name="connsiteY41" fmla="*/ 1569660 h 1569660"/>
                      <a:gd name="connsiteX42" fmla="*/ 1885082 w 11054494"/>
                      <a:gd name="connsiteY42" fmla="*/ 1569660 h 1569660"/>
                      <a:gd name="connsiteX43" fmla="*/ 1082177 w 11054494"/>
                      <a:gd name="connsiteY43" fmla="*/ 1569660 h 1569660"/>
                      <a:gd name="connsiteX44" fmla="*/ 0 w 11054494"/>
                      <a:gd name="connsiteY44" fmla="*/ 1569660 h 1569660"/>
                      <a:gd name="connsiteX45" fmla="*/ 0 w 11054494"/>
                      <a:gd name="connsiteY45" fmla="*/ 1077833 h 1569660"/>
                      <a:gd name="connsiteX46" fmla="*/ 0 w 11054494"/>
                      <a:gd name="connsiteY46" fmla="*/ 586006 h 1569660"/>
                      <a:gd name="connsiteX47" fmla="*/ 0 w 11054494"/>
                      <a:gd name="connsiteY4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54494" h="1569660" extrusionOk="0">
                        <a:moveTo>
                          <a:pt x="0" y="0"/>
                        </a:moveTo>
                        <a:cubicBezTo>
                          <a:pt x="77137" y="-14332"/>
                          <a:pt x="184891" y="15487"/>
                          <a:pt x="250181" y="0"/>
                        </a:cubicBezTo>
                        <a:cubicBezTo>
                          <a:pt x="315471" y="-15487"/>
                          <a:pt x="659549" y="68379"/>
                          <a:pt x="942541" y="0"/>
                        </a:cubicBezTo>
                        <a:cubicBezTo>
                          <a:pt x="1225533" y="-68379"/>
                          <a:pt x="1225870" y="7456"/>
                          <a:pt x="1413812" y="0"/>
                        </a:cubicBezTo>
                        <a:cubicBezTo>
                          <a:pt x="1601754" y="-7456"/>
                          <a:pt x="1551964" y="4265"/>
                          <a:pt x="1663992" y="0"/>
                        </a:cubicBezTo>
                        <a:cubicBezTo>
                          <a:pt x="1776020" y="-4265"/>
                          <a:pt x="1910763" y="23174"/>
                          <a:pt x="2024718" y="0"/>
                        </a:cubicBezTo>
                        <a:cubicBezTo>
                          <a:pt x="2138673" y="-23174"/>
                          <a:pt x="2394347" y="62691"/>
                          <a:pt x="2606533" y="0"/>
                        </a:cubicBezTo>
                        <a:cubicBezTo>
                          <a:pt x="2818720" y="-62691"/>
                          <a:pt x="2846523" y="16323"/>
                          <a:pt x="2967259" y="0"/>
                        </a:cubicBezTo>
                        <a:cubicBezTo>
                          <a:pt x="3087995" y="-16323"/>
                          <a:pt x="3112640" y="1544"/>
                          <a:pt x="3217440" y="0"/>
                        </a:cubicBezTo>
                        <a:cubicBezTo>
                          <a:pt x="3322240" y="-1544"/>
                          <a:pt x="3365327" y="23550"/>
                          <a:pt x="3467620" y="0"/>
                        </a:cubicBezTo>
                        <a:cubicBezTo>
                          <a:pt x="3569913" y="-23550"/>
                          <a:pt x="3885312" y="32975"/>
                          <a:pt x="4270526" y="0"/>
                        </a:cubicBezTo>
                        <a:cubicBezTo>
                          <a:pt x="4655740" y="-32975"/>
                          <a:pt x="4644958" y="14484"/>
                          <a:pt x="4852341" y="0"/>
                        </a:cubicBezTo>
                        <a:cubicBezTo>
                          <a:pt x="5059725" y="-14484"/>
                          <a:pt x="5293827" y="66422"/>
                          <a:pt x="5544701" y="0"/>
                        </a:cubicBezTo>
                        <a:cubicBezTo>
                          <a:pt x="5795575" y="-66422"/>
                          <a:pt x="5840781" y="50543"/>
                          <a:pt x="6126517" y="0"/>
                        </a:cubicBezTo>
                        <a:cubicBezTo>
                          <a:pt x="6412253" y="-50543"/>
                          <a:pt x="6585340" y="44648"/>
                          <a:pt x="6708332" y="0"/>
                        </a:cubicBezTo>
                        <a:cubicBezTo>
                          <a:pt x="6831325" y="-44648"/>
                          <a:pt x="6944434" y="35138"/>
                          <a:pt x="7069058" y="0"/>
                        </a:cubicBezTo>
                        <a:cubicBezTo>
                          <a:pt x="7193682" y="-35138"/>
                          <a:pt x="7247526" y="3638"/>
                          <a:pt x="7319239" y="0"/>
                        </a:cubicBezTo>
                        <a:cubicBezTo>
                          <a:pt x="7390952" y="-3638"/>
                          <a:pt x="7450061" y="739"/>
                          <a:pt x="7569419" y="0"/>
                        </a:cubicBezTo>
                        <a:cubicBezTo>
                          <a:pt x="7688777" y="-739"/>
                          <a:pt x="7840553" y="4986"/>
                          <a:pt x="7930145" y="0"/>
                        </a:cubicBezTo>
                        <a:cubicBezTo>
                          <a:pt x="8019737" y="-4986"/>
                          <a:pt x="8392514" y="64165"/>
                          <a:pt x="8622505" y="0"/>
                        </a:cubicBezTo>
                        <a:cubicBezTo>
                          <a:pt x="8852496" y="-64165"/>
                          <a:pt x="8835512" y="10451"/>
                          <a:pt x="8983231" y="0"/>
                        </a:cubicBezTo>
                        <a:cubicBezTo>
                          <a:pt x="9130950" y="-10451"/>
                          <a:pt x="9123063" y="21259"/>
                          <a:pt x="9233412" y="0"/>
                        </a:cubicBezTo>
                        <a:cubicBezTo>
                          <a:pt x="9343761" y="-21259"/>
                          <a:pt x="9584680" y="28153"/>
                          <a:pt x="9815227" y="0"/>
                        </a:cubicBezTo>
                        <a:cubicBezTo>
                          <a:pt x="10045775" y="-28153"/>
                          <a:pt x="9945396" y="12594"/>
                          <a:pt x="10065408" y="0"/>
                        </a:cubicBezTo>
                        <a:cubicBezTo>
                          <a:pt x="10185420" y="-12594"/>
                          <a:pt x="10691060" y="34970"/>
                          <a:pt x="11054494" y="0"/>
                        </a:cubicBezTo>
                        <a:cubicBezTo>
                          <a:pt x="11103970" y="173845"/>
                          <a:pt x="11039982" y="377702"/>
                          <a:pt x="11054494" y="538917"/>
                        </a:cubicBezTo>
                        <a:cubicBezTo>
                          <a:pt x="11069006" y="700132"/>
                          <a:pt x="11022982" y="967859"/>
                          <a:pt x="11054494" y="1093530"/>
                        </a:cubicBezTo>
                        <a:cubicBezTo>
                          <a:pt x="11086006" y="1219201"/>
                          <a:pt x="11044443" y="1397319"/>
                          <a:pt x="11054494" y="1569660"/>
                        </a:cubicBezTo>
                        <a:cubicBezTo>
                          <a:pt x="10727880" y="1609003"/>
                          <a:pt x="10430579" y="1537135"/>
                          <a:pt x="10251589" y="1569660"/>
                        </a:cubicBezTo>
                        <a:cubicBezTo>
                          <a:pt x="10072599" y="1602185"/>
                          <a:pt x="10022463" y="1568646"/>
                          <a:pt x="9890863" y="1569660"/>
                        </a:cubicBezTo>
                        <a:cubicBezTo>
                          <a:pt x="9759263" y="1570674"/>
                          <a:pt x="9497848" y="1541441"/>
                          <a:pt x="9198503" y="1569660"/>
                        </a:cubicBezTo>
                        <a:cubicBezTo>
                          <a:pt x="8899158" y="1597879"/>
                          <a:pt x="8761348" y="1538396"/>
                          <a:pt x="8616687" y="1569660"/>
                        </a:cubicBezTo>
                        <a:cubicBezTo>
                          <a:pt x="8472026" y="1600924"/>
                          <a:pt x="8200029" y="1546872"/>
                          <a:pt x="7924327" y="1569660"/>
                        </a:cubicBezTo>
                        <a:cubicBezTo>
                          <a:pt x="7648625" y="1592448"/>
                          <a:pt x="7413030" y="1505809"/>
                          <a:pt x="7121421" y="1569660"/>
                        </a:cubicBezTo>
                        <a:cubicBezTo>
                          <a:pt x="6829812" y="1633511"/>
                          <a:pt x="6623385" y="1559349"/>
                          <a:pt x="6429061" y="1569660"/>
                        </a:cubicBezTo>
                        <a:cubicBezTo>
                          <a:pt x="6234737" y="1579971"/>
                          <a:pt x="6221316" y="1529046"/>
                          <a:pt x="6068335" y="1569660"/>
                        </a:cubicBezTo>
                        <a:cubicBezTo>
                          <a:pt x="5915354" y="1610274"/>
                          <a:pt x="5525649" y="1566729"/>
                          <a:pt x="5375975" y="1569660"/>
                        </a:cubicBezTo>
                        <a:cubicBezTo>
                          <a:pt x="5226301" y="1572591"/>
                          <a:pt x="5244757" y="1545942"/>
                          <a:pt x="5125794" y="1569660"/>
                        </a:cubicBezTo>
                        <a:cubicBezTo>
                          <a:pt x="5006831" y="1593378"/>
                          <a:pt x="4689532" y="1547612"/>
                          <a:pt x="4543979" y="1569660"/>
                        </a:cubicBezTo>
                        <a:cubicBezTo>
                          <a:pt x="4398426" y="1591708"/>
                          <a:pt x="4120433" y="1479413"/>
                          <a:pt x="3741073" y="1569660"/>
                        </a:cubicBezTo>
                        <a:cubicBezTo>
                          <a:pt x="3361713" y="1659907"/>
                          <a:pt x="3219961" y="1524543"/>
                          <a:pt x="2938168" y="1569660"/>
                        </a:cubicBezTo>
                        <a:cubicBezTo>
                          <a:pt x="2656376" y="1614777"/>
                          <a:pt x="2783837" y="1539949"/>
                          <a:pt x="2687987" y="1569660"/>
                        </a:cubicBezTo>
                        <a:cubicBezTo>
                          <a:pt x="2592137" y="1599371"/>
                          <a:pt x="2138810" y="1490036"/>
                          <a:pt x="1885082" y="1569660"/>
                        </a:cubicBezTo>
                        <a:cubicBezTo>
                          <a:pt x="1631355" y="1649284"/>
                          <a:pt x="1399396" y="1495780"/>
                          <a:pt x="1082177" y="1569660"/>
                        </a:cubicBezTo>
                        <a:cubicBezTo>
                          <a:pt x="764958" y="1643540"/>
                          <a:pt x="337624" y="1517428"/>
                          <a:pt x="0" y="1569660"/>
                        </a:cubicBezTo>
                        <a:cubicBezTo>
                          <a:pt x="-57484" y="1338898"/>
                          <a:pt x="5160" y="1254813"/>
                          <a:pt x="0" y="1077833"/>
                        </a:cubicBezTo>
                        <a:cubicBezTo>
                          <a:pt x="-5160" y="900853"/>
                          <a:pt x="41976" y="685091"/>
                          <a:pt x="0" y="586006"/>
                        </a:cubicBezTo>
                        <a:cubicBezTo>
                          <a:pt x="-41976" y="486921"/>
                          <a:pt x="49983" y="247454"/>
                          <a:pt x="0" y="0"/>
                        </a:cubicBezTo>
                        <a:close/>
                      </a:path>
                    </a:pathLst>
                  </a:custGeom>
                  <ask:type>
                    <ask:lineSketchNone/>
                  </ask:type>
                </ask:lineSketchStyleProps>
              </a:ext>
            </a:extLst>
          </a:ln>
        </p:spPr>
        <p:txBody>
          <a:bodyPr wrap="square" rtlCol="0">
            <a:spAutoFit/>
          </a:bodyPr>
          <a:lstStyle/>
          <a:p>
            <a:r>
              <a:rPr lang="sv-SE" sz="1200" b="1" dirty="0"/>
              <a:t>Att tänka på!</a:t>
            </a:r>
          </a:p>
          <a:p>
            <a:r>
              <a:rPr lang="sv-SE" sz="1400" dirty="0"/>
              <a:t>a. Kolla alltid tidigare odlingsfynd i fr.a. urin och blododlingar och beakta dessa vid val av antibiotika.</a:t>
            </a:r>
          </a:p>
          <a:p>
            <a:r>
              <a:rPr lang="sv-SE" sz="1400" dirty="0"/>
              <a:t>b. KAD vid </a:t>
            </a:r>
            <a:r>
              <a:rPr lang="sv-SE" sz="1400" dirty="0" err="1"/>
              <a:t>urosepsis</a:t>
            </a:r>
            <a:endParaRPr lang="sv-SE" sz="1400" dirty="0"/>
          </a:p>
          <a:p>
            <a:r>
              <a:rPr lang="sv-SE" sz="1400" dirty="0"/>
              <a:t>c. Avstängd pyelit - stenanamnes, allmänpåverkad, skall alltid avlastas akut</a:t>
            </a:r>
          </a:p>
          <a:p>
            <a:r>
              <a:rPr lang="sv-SE" sz="1400" dirty="0"/>
              <a:t>d. Vid multiresistens, kontakta infektionsbakjour </a:t>
            </a:r>
          </a:p>
        </p:txBody>
      </p:sp>
      <p:sp>
        <p:nvSpPr>
          <p:cNvPr id="4" name="TextBox 3">
            <a:extLst>
              <a:ext uri="{FF2B5EF4-FFF2-40B4-BE49-F238E27FC236}">
                <a16:creationId xmlns:a16="http://schemas.microsoft.com/office/drawing/2014/main" id="{2A852022-D775-FA58-4484-1E68966A8981}"/>
              </a:ext>
            </a:extLst>
          </p:cNvPr>
          <p:cNvSpPr txBox="1"/>
          <p:nvPr/>
        </p:nvSpPr>
        <p:spPr>
          <a:xfrm>
            <a:off x="1313711" y="-19614"/>
            <a:ext cx="10019284" cy="400110"/>
          </a:xfrm>
          <a:prstGeom prst="rect">
            <a:avLst/>
          </a:prstGeom>
          <a:noFill/>
        </p:spPr>
        <p:txBody>
          <a:bodyPr wrap="square" rtlCol="0">
            <a:spAutoFit/>
          </a:bodyPr>
          <a:lstStyle/>
          <a:p>
            <a:r>
              <a:rPr lang="sv-SE" sz="2000" b="1" dirty="0"/>
              <a:t>Febril urinvägsinfektion hos kvinnor och män  (</a:t>
            </a:r>
            <a:r>
              <a:rPr lang="sv-SE" sz="2000" b="1" dirty="0" err="1"/>
              <a:t>pyelonefrit</a:t>
            </a:r>
            <a:r>
              <a:rPr lang="sv-SE" sz="2000" b="1" dirty="0"/>
              <a:t>) </a:t>
            </a:r>
            <a:r>
              <a:rPr lang="sv-SE" sz="2000" b="1" dirty="0" err="1"/>
              <a:t>a,b,c,d,e,f</a:t>
            </a:r>
            <a:endParaRPr lang="sv-SE" sz="2000" b="1" dirty="0"/>
          </a:p>
        </p:txBody>
      </p:sp>
      <p:pic>
        <p:nvPicPr>
          <p:cNvPr id="18" name="Picture 17">
            <a:extLst>
              <a:ext uri="{FF2B5EF4-FFF2-40B4-BE49-F238E27FC236}">
                <a16:creationId xmlns:a16="http://schemas.microsoft.com/office/drawing/2014/main" id="{319F1AB6-D017-A59C-1B9B-924CBE8B4F94}"/>
              </a:ext>
            </a:extLst>
          </p:cNvPr>
          <p:cNvPicPr>
            <a:picLocks noChangeAspect="1"/>
          </p:cNvPicPr>
          <p:nvPr/>
        </p:nvPicPr>
        <p:blipFill>
          <a:blip r:embed="rId2"/>
          <a:stretch>
            <a:fillRect/>
          </a:stretch>
        </p:blipFill>
        <p:spPr>
          <a:xfrm rot="1459717">
            <a:off x="10769324" y="273307"/>
            <a:ext cx="1212087" cy="444334"/>
          </a:xfrm>
          <a:prstGeom prst="rect">
            <a:avLst/>
          </a:prstGeom>
        </p:spPr>
      </p:pic>
      <p:sp>
        <p:nvSpPr>
          <p:cNvPr id="3" name="TextBox 2">
            <a:extLst>
              <a:ext uri="{FF2B5EF4-FFF2-40B4-BE49-F238E27FC236}">
                <a16:creationId xmlns:a16="http://schemas.microsoft.com/office/drawing/2014/main" id="{8615BCFE-2330-9A6C-8930-EA850111DECF}"/>
              </a:ext>
            </a:extLst>
          </p:cNvPr>
          <p:cNvSpPr txBox="1"/>
          <p:nvPr/>
        </p:nvSpPr>
        <p:spPr>
          <a:xfrm>
            <a:off x="6227111" y="443474"/>
            <a:ext cx="4886036" cy="2554545"/>
          </a:xfrm>
          <a:prstGeom prst="rect">
            <a:avLst/>
          </a:prstGeom>
          <a:noFill/>
          <a:ln w="3175">
            <a:noFill/>
          </a:ln>
        </p:spPr>
        <p:txBody>
          <a:bodyPr wrap="square" rtlCol="0">
            <a:spAutoFit/>
          </a:bodyPr>
          <a:lstStyle/>
          <a:p>
            <a:r>
              <a:rPr lang="sv-SE" sz="1600" b="1" dirty="0"/>
              <a:t>Poliklinisk handläggning: </a:t>
            </a:r>
            <a:r>
              <a:rPr lang="sv-SE" sz="1600" dirty="0"/>
              <a:t>opåverkad patient, ej aortaaneurysm</a:t>
            </a:r>
            <a:r>
              <a:rPr lang="sv-SE" b="1" baseline="30000" dirty="0"/>
              <a:t>8</a:t>
            </a:r>
            <a:r>
              <a:rPr lang="sv-SE" sz="1600" dirty="0"/>
              <a:t>, ej riskfaktorer för resistens, ej misstanke om enterokocker,  </a:t>
            </a:r>
          </a:p>
          <a:p>
            <a:r>
              <a:rPr lang="sv-SE" sz="1600" dirty="0"/>
              <a:t>T. </a:t>
            </a:r>
            <a:r>
              <a:rPr lang="sv-SE" sz="1600" dirty="0" err="1"/>
              <a:t>ciprofloxacin</a:t>
            </a:r>
            <a:r>
              <a:rPr lang="sv-SE" sz="1600" dirty="0"/>
              <a:t> 500mg x 2: kvinnor 7 dygn, män 14 dygn</a:t>
            </a:r>
          </a:p>
          <a:p>
            <a:endParaRPr lang="sv-SE" sz="1600" dirty="0"/>
          </a:p>
          <a:p>
            <a:r>
              <a:rPr lang="sv-SE" sz="1600" dirty="0"/>
              <a:t>+ ev. </a:t>
            </a:r>
            <a:r>
              <a:rPr lang="sv-SE" sz="1600" dirty="0" err="1"/>
              <a:t>i.v</a:t>
            </a:r>
            <a:r>
              <a:rPr lang="sv-SE" sz="1600" dirty="0"/>
              <a:t>. singeldos </a:t>
            </a:r>
            <a:r>
              <a:rPr lang="sv-SE" sz="1600" dirty="0" err="1"/>
              <a:t>ceftriaxon</a:t>
            </a:r>
            <a:r>
              <a:rPr lang="sv-SE" sz="1600" dirty="0"/>
              <a:t> 2g (vid misstanke om </a:t>
            </a:r>
            <a:r>
              <a:rPr lang="sv-SE" sz="1600" dirty="0" err="1"/>
              <a:t>kinolonresistens</a:t>
            </a:r>
            <a:r>
              <a:rPr lang="sv-SE" sz="1600" dirty="0"/>
              <a:t>) eller </a:t>
            </a:r>
            <a:r>
              <a:rPr lang="sv-SE" sz="1600" dirty="0" err="1"/>
              <a:t>ertapenem</a:t>
            </a:r>
            <a:r>
              <a:rPr lang="sv-SE" sz="1600" dirty="0"/>
              <a:t> 1g (vid misstanke om ESBL)</a:t>
            </a:r>
          </a:p>
          <a:p>
            <a:r>
              <a:rPr lang="sv-SE" sz="1600" dirty="0"/>
              <a:t>OBS! Uppföljning inom 24 tim för att utesluta behandlingssvikt,</a:t>
            </a:r>
          </a:p>
        </p:txBody>
      </p:sp>
      <p:sp>
        <p:nvSpPr>
          <p:cNvPr id="5" name="TextBox 4">
            <a:extLst>
              <a:ext uri="{FF2B5EF4-FFF2-40B4-BE49-F238E27FC236}">
                <a16:creationId xmlns:a16="http://schemas.microsoft.com/office/drawing/2014/main" id="{71C805B1-2B92-D7F9-C4FF-8A93023B5113}"/>
              </a:ext>
            </a:extLst>
          </p:cNvPr>
          <p:cNvSpPr txBox="1"/>
          <p:nvPr/>
        </p:nvSpPr>
        <p:spPr>
          <a:xfrm>
            <a:off x="531439" y="444655"/>
            <a:ext cx="5433451" cy="4770537"/>
          </a:xfrm>
          <a:prstGeom prst="rect">
            <a:avLst/>
          </a:prstGeom>
          <a:noFill/>
          <a:ln w="3175">
            <a:noFill/>
          </a:ln>
        </p:spPr>
        <p:txBody>
          <a:bodyPr wrap="square" rtlCol="0">
            <a:spAutoFit/>
          </a:bodyPr>
          <a:lstStyle/>
          <a:p>
            <a:r>
              <a:rPr lang="sv-SE" sz="1600" b="1" dirty="0"/>
              <a:t>Sjukhusvård</a:t>
            </a:r>
          </a:p>
          <a:p>
            <a:pPr marL="285750" indent="-285750">
              <a:buFont typeface="Wingdings" panose="05000000000000000000" pitchFamily="2" charset="2"/>
              <a:buChar char="q"/>
            </a:pPr>
            <a:r>
              <a:rPr lang="sv-SE" sz="1600" dirty="0"/>
              <a:t>Normalpatienten (</a:t>
            </a:r>
            <a:r>
              <a:rPr lang="sv-SE" sz="1600" i="1" dirty="0"/>
              <a:t>E. </a:t>
            </a:r>
            <a:r>
              <a:rPr lang="sv-SE" sz="1600" i="1" dirty="0" err="1"/>
              <a:t>coli</a:t>
            </a:r>
            <a:r>
              <a:rPr lang="sv-SE" sz="1600" i="1" dirty="0"/>
              <a:t>, </a:t>
            </a:r>
            <a:r>
              <a:rPr lang="sv-SE" sz="1600" i="1" dirty="0" err="1"/>
              <a:t>Klebsiella</a:t>
            </a:r>
            <a:r>
              <a:rPr lang="sv-SE" sz="1600" i="1" dirty="0"/>
              <a:t> </a:t>
            </a:r>
            <a:r>
              <a:rPr lang="sv-SE" sz="1600" i="1" dirty="0" err="1"/>
              <a:t>pneumoniae</a:t>
            </a:r>
            <a:r>
              <a:rPr lang="sv-SE" sz="1600" dirty="0"/>
              <a:t>) utan allvarlig samsjuklighet och utan misstanke om ESBL </a:t>
            </a:r>
          </a:p>
          <a:p>
            <a:r>
              <a:rPr lang="sv-SE" sz="1600" dirty="0"/>
              <a:t>a. </a:t>
            </a:r>
            <a:r>
              <a:rPr lang="sv-SE" sz="1600" dirty="0" err="1"/>
              <a:t>cefotaxim</a:t>
            </a:r>
            <a:r>
              <a:rPr lang="sv-SE" sz="1600" dirty="0"/>
              <a:t> 1g x 3</a:t>
            </a:r>
          </a:p>
          <a:p>
            <a:r>
              <a:rPr lang="sv-SE" sz="1600" dirty="0"/>
              <a:t>b. </a:t>
            </a:r>
            <a:r>
              <a:rPr lang="sv-SE" sz="1600" dirty="0" err="1"/>
              <a:t>piperacillin-tazobaktam</a:t>
            </a:r>
            <a:r>
              <a:rPr lang="sv-SE" sz="1600" dirty="0"/>
              <a:t> 4gx3-4</a:t>
            </a:r>
          </a:p>
          <a:p>
            <a:endParaRPr lang="sv-SE" sz="1600" dirty="0"/>
          </a:p>
          <a:p>
            <a:pPr marL="285750" indent="-285750">
              <a:buFont typeface="Wingdings" panose="05000000000000000000" pitchFamily="2" charset="2"/>
              <a:buChar char="q"/>
            </a:pPr>
            <a:r>
              <a:rPr lang="sv-SE" sz="1600" dirty="0"/>
              <a:t>Misstanke om ESBL, </a:t>
            </a:r>
            <a:r>
              <a:rPr lang="sv-SE" sz="1600" dirty="0" err="1"/>
              <a:t>Enterobacterales</a:t>
            </a:r>
            <a:r>
              <a:rPr lang="sv-SE" sz="1600" dirty="0"/>
              <a:t> med </a:t>
            </a:r>
            <a:r>
              <a:rPr lang="sv-SE" sz="1600" dirty="0" err="1"/>
              <a:t>kromosomal</a:t>
            </a:r>
            <a:r>
              <a:rPr lang="sv-SE" sz="1600" dirty="0"/>
              <a:t> </a:t>
            </a:r>
            <a:r>
              <a:rPr lang="sv-SE" sz="1600" dirty="0" err="1"/>
              <a:t>inducerbar</a:t>
            </a:r>
            <a:r>
              <a:rPr lang="sv-SE" sz="1600" dirty="0"/>
              <a:t> resistens (</a:t>
            </a:r>
            <a:r>
              <a:rPr lang="sv-SE" sz="1600" i="1" dirty="0" err="1"/>
              <a:t>Enterobacter</a:t>
            </a:r>
            <a:r>
              <a:rPr lang="sv-SE" sz="1600" dirty="0"/>
              <a:t> </a:t>
            </a:r>
            <a:r>
              <a:rPr lang="sv-SE" sz="1600" dirty="0" err="1"/>
              <a:t>spp</a:t>
            </a:r>
            <a:r>
              <a:rPr lang="sv-SE" sz="1600" dirty="0"/>
              <a:t>, </a:t>
            </a:r>
            <a:r>
              <a:rPr lang="sv-SE" sz="1600" i="1" dirty="0" err="1"/>
              <a:t>Citrobacter</a:t>
            </a:r>
            <a:r>
              <a:rPr lang="sv-SE" sz="1600" i="1" dirty="0"/>
              <a:t> </a:t>
            </a:r>
            <a:r>
              <a:rPr lang="sv-SE" sz="1600" dirty="0" err="1"/>
              <a:t>spp</a:t>
            </a:r>
            <a:r>
              <a:rPr lang="sv-SE" sz="1600" dirty="0"/>
              <a:t> </a:t>
            </a:r>
            <a:r>
              <a:rPr lang="sv-SE" sz="1600" dirty="0" err="1"/>
              <a:t>mfl</a:t>
            </a:r>
            <a:r>
              <a:rPr lang="sv-SE" sz="1600" dirty="0"/>
              <a:t>) </a:t>
            </a:r>
          </a:p>
          <a:p>
            <a:r>
              <a:rPr lang="sv-SE" sz="1600" dirty="0"/>
              <a:t>a. </a:t>
            </a:r>
            <a:r>
              <a:rPr lang="sv-SE" sz="1600" dirty="0" err="1"/>
              <a:t>meropenem</a:t>
            </a:r>
            <a:r>
              <a:rPr lang="sv-SE" sz="1600" dirty="0"/>
              <a:t> 1gx3</a:t>
            </a:r>
          </a:p>
          <a:p>
            <a:r>
              <a:rPr lang="sv-SE" sz="1600" dirty="0"/>
              <a:t>b. </a:t>
            </a:r>
            <a:r>
              <a:rPr lang="sv-SE" sz="1600" dirty="0" err="1"/>
              <a:t>imipenem</a:t>
            </a:r>
            <a:r>
              <a:rPr lang="sv-SE" sz="1600" dirty="0"/>
              <a:t> 1gx3 (ej </a:t>
            </a:r>
            <a:r>
              <a:rPr lang="sv-SE" sz="1600" dirty="0" err="1"/>
              <a:t>Morganella</a:t>
            </a:r>
            <a:r>
              <a:rPr lang="sv-SE" sz="1600" dirty="0"/>
              <a:t>, </a:t>
            </a:r>
            <a:r>
              <a:rPr lang="sv-SE" sz="1600" dirty="0" err="1"/>
              <a:t>Proteus</a:t>
            </a:r>
            <a:r>
              <a:rPr lang="sv-SE" sz="1600" dirty="0"/>
              <a:t>, Providencia)</a:t>
            </a:r>
          </a:p>
          <a:p>
            <a:endParaRPr lang="sv-SE" sz="1600" dirty="0"/>
          </a:p>
          <a:p>
            <a:pPr marL="285750" indent="-285750">
              <a:buFont typeface="Wingdings" panose="05000000000000000000" pitchFamily="2" charset="2"/>
              <a:buChar char="q"/>
            </a:pPr>
            <a:r>
              <a:rPr lang="sv-SE" sz="1600" dirty="0"/>
              <a:t>Misstanke om </a:t>
            </a:r>
            <a:r>
              <a:rPr lang="sv-SE" sz="1600" i="1" dirty="0" err="1"/>
              <a:t>Enterococcus</a:t>
            </a:r>
            <a:r>
              <a:rPr lang="sv-SE" sz="1600" i="1" dirty="0"/>
              <a:t> </a:t>
            </a:r>
            <a:r>
              <a:rPr lang="sv-SE" sz="1600" i="1" dirty="0" err="1"/>
              <a:t>faecalis</a:t>
            </a:r>
            <a:endParaRPr lang="sv-SE" sz="1600" i="1" dirty="0"/>
          </a:p>
          <a:p>
            <a:r>
              <a:rPr lang="sv-SE" sz="1600" dirty="0"/>
              <a:t>a. </a:t>
            </a:r>
            <a:r>
              <a:rPr lang="sv-SE" sz="1600" dirty="0" err="1"/>
              <a:t>piperacillin</a:t>
            </a:r>
            <a:r>
              <a:rPr lang="sv-SE" sz="1600" dirty="0"/>
              <a:t>/</a:t>
            </a:r>
            <a:r>
              <a:rPr lang="sv-SE" sz="1600" dirty="0" err="1"/>
              <a:t>tazobaktam</a:t>
            </a:r>
            <a:r>
              <a:rPr lang="sv-SE" sz="1600" dirty="0"/>
              <a:t> 4gx4</a:t>
            </a:r>
          </a:p>
          <a:p>
            <a:r>
              <a:rPr lang="sv-SE" sz="1600" dirty="0"/>
              <a:t>b. </a:t>
            </a:r>
            <a:r>
              <a:rPr lang="sv-SE" sz="1600" dirty="0" err="1"/>
              <a:t>imipenem</a:t>
            </a:r>
            <a:r>
              <a:rPr lang="sv-SE" sz="1600" dirty="0"/>
              <a:t> 1gx4 (endast vid samtidig misstanke om ESBL)</a:t>
            </a:r>
          </a:p>
          <a:p>
            <a:endParaRPr lang="sv-SE" sz="1600" dirty="0"/>
          </a:p>
          <a:p>
            <a:pPr marL="285750" indent="-285750">
              <a:buFont typeface="Wingdings" panose="05000000000000000000" pitchFamily="2" charset="2"/>
              <a:buChar char="q"/>
            </a:pPr>
            <a:r>
              <a:rPr lang="sv-SE" sz="1600" dirty="0"/>
              <a:t>Misstanke om </a:t>
            </a:r>
            <a:r>
              <a:rPr lang="sv-SE" sz="1600" i="1" dirty="0" err="1"/>
              <a:t>Pseudomonas</a:t>
            </a:r>
            <a:r>
              <a:rPr lang="sv-SE" sz="1600" i="1" dirty="0"/>
              <a:t> </a:t>
            </a:r>
            <a:r>
              <a:rPr lang="sv-SE" sz="1600" i="1" dirty="0" err="1"/>
              <a:t>aeuginosa</a:t>
            </a:r>
            <a:endParaRPr lang="sv-SE" sz="1600" i="1" dirty="0"/>
          </a:p>
          <a:p>
            <a:r>
              <a:rPr lang="sv-SE" sz="1600" dirty="0"/>
              <a:t>a. </a:t>
            </a:r>
            <a:r>
              <a:rPr lang="sv-SE" sz="1600" dirty="0" err="1"/>
              <a:t>piperacillin</a:t>
            </a:r>
            <a:r>
              <a:rPr lang="sv-SE" sz="1600" dirty="0"/>
              <a:t>/</a:t>
            </a:r>
            <a:r>
              <a:rPr lang="sv-SE" sz="1600" dirty="0" err="1"/>
              <a:t>tazobaktam</a:t>
            </a:r>
            <a:r>
              <a:rPr lang="sv-SE" sz="1600" dirty="0"/>
              <a:t> 4gx4</a:t>
            </a:r>
          </a:p>
          <a:p>
            <a:r>
              <a:rPr lang="sv-SE" sz="1600" dirty="0"/>
              <a:t>b. </a:t>
            </a:r>
            <a:r>
              <a:rPr lang="sv-SE" sz="1600" dirty="0" err="1"/>
              <a:t>meropenem</a:t>
            </a:r>
            <a:r>
              <a:rPr lang="sv-SE" sz="1600" dirty="0"/>
              <a:t> 1gx4</a:t>
            </a:r>
          </a:p>
          <a:p>
            <a:r>
              <a:rPr lang="sv-SE" sz="1600" dirty="0"/>
              <a:t>c. </a:t>
            </a:r>
            <a:r>
              <a:rPr lang="sv-SE" sz="1600" dirty="0" err="1"/>
              <a:t>imipenem</a:t>
            </a:r>
            <a:r>
              <a:rPr lang="sv-SE" sz="1600" dirty="0"/>
              <a:t> 1gx4</a:t>
            </a:r>
          </a:p>
        </p:txBody>
      </p:sp>
      <p:sp>
        <p:nvSpPr>
          <p:cNvPr id="2" name="TextBox 1">
            <a:extLst>
              <a:ext uri="{FF2B5EF4-FFF2-40B4-BE49-F238E27FC236}">
                <a16:creationId xmlns:a16="http://schemas.microsoft.com/office/drawing/2014/main" id="{79D1091D-D639-430B-BE6A-668C31F2E4D8}"/>
              </a:ext>
            </a:extLst>
          </p:cNvPr>
          <p:cNvSpPr txBox="1"/>
          <p:nvPr/>
        </p:nvSpPr>
        <p:spPr>
          <a:xfrm>
            <a:off x="6277171" y="3247804"/>
            <a:ext cx="5055824" cy="738664"/>
          </a:xfrm>
          <a:prstGeom prst="rect">
            <a:avLst/>
          </a:prstGeom>
          <a:noFill/>
        </p:spPr>
        <p:txBody>
          <a:bodyPr wrap="square" rtlCol="0">
            <a:spAutoFit/>
          </a:bodyPr>
          <a:lstStyle/>
          <a:p>
            <a:r>
              <a:rPr lang="sv-SE" sz="1400" b="1" u="sng" dirty="0">
                <a:solidFill>
                  <a:srgbClr val="FF0000"/>
                </a:solidFill>
              </a:rPr>
              <a:t>*NY FOTNOT</a:t>
            </a:r>
            <a:r>
              <a:rPr lang="sv-SE" sz="1400" b="1" baseline="30000" dirty="0">
                <a:solidFill>
                  <a:srgbClr val="FF0000"/>
                </a:solidFill>
              </a:rPr>
              <a:t>8</a:t>
            </a:r>
            <a:r>
              <a:rPr lang="sv-SE" sz="1400" dirty="0">
                <a:solidFill>
                  <a:srgbClr val="FF0000"/>
                </a:solidFill>
              </a:rPr>
              <a:t>: </a:t>
            </a:r>
            <a:r>
              <a:rPr lang="sv-SE" sz="1400" dirty="0" err="1"/>
              <a:t>Kinoloner</a:t>
            </a:r>
            <a:r>
              <a:rPr lang="sv-SE" sz="1400" dirty="0"/>
              <a:t> undvik om möjligt användning vid risk för </a:t>
            </a:r>
            <a:r>
              <a:rPr lang="sv-SE" sz="1400" dirty="0" err="1"/>
              <a:t>aortaaneurysm</a:t>
            </a:r>
            <a:r>
              <a:rPr lang="sv-SE" sz="1400" dirty="0"/>
              <a:t>/dissektion och/eller sjukdomstillstånd med ökad risk för att utveckla hjärtklaffinsufficiens. Se även FASS.</a:t>
            </a:r>
          </a:p>
        </p:txBody>
      </p:sp>
      <p:sp>
        <p:nvSpPr>
          <p:cNvPr id="6" name="TextBox 5">
            <a:extLst>
              <a:ext uri="{FF2B5EF4-FFF2-40B4-BE49-F238E27FC236}">
                <a16:creationId xmlns:a16="http://schemas.microsoft.com/office/drawing/2014/main" id="{B4962365-FE89-98DC-48D7-71B79872AF0D}"/>
              </a:ext>
            </a:extLst>
          </p:cNvPr>
          <p:cNvSpPr txBox="1"/>
          <p:nvPr/>
        </p:nvSpPr>
        <p:spPr>
          <a:xfrm>
            <a:off x="5964890" y="5333172"/>
            <a:ext cx="6072214" cy="1169551"/>
          </a:xfrm>
          <a:prstGeom prst="rect">
            <a:avLst/>
          </a:prstGeom>
          <a:noFill/>
          <a:ln>
            <a:noFill/>
            <a:extLst>
              <a:ext uri="{C807C97D-BFC1-408E-A445-0C87EB9F89A2}">
                <ask:lineSketchStyleProps xmlns:ask="http://schemas.microsoft.com/office/drawing/2018/sketchyshapes" xmlns="" sd="973096993">
                  <a:custGeom>
                    <a:avLst/>
                    <a:gdLst>
                      <a:gd name="connsiteX0" fmla="*/ 0 w 11054494"/>
                      <a:gd name="connsiteY0" fmla="*/ 0 h 1569660"/>
                      <a:gd name="connsiteX1" fmla="*/ 250181 w 11054494"/>
                      <a:gd name="connsiteY1" fmla="*/ 0 h 1569660"/>
                      <a:gd name="connsiteX2" fmla="*/ 942541 w 11054494"/>
                      <a:gd name="connsiteY2" fmla="*/ 0 h 1569660"/>
                      <a:gd name="connsiteX3" fmla="*/ 1413812 w 11054494"/>
                      <a:gd name="connsiteY3" fmla="*/ 0 h 1569660"/>
                      <a:gd name="connsiteX4" fmla="*/ 1663992 w 11054494"/>
                      <a:gd name="connsiteY4" fmla="*/ 0 h 1569660"/>
                      <a:gd name="connsiteX5" fmla="*/ 2024718 w 11054494"/>
                      <a:gd name="connsiteY5" fmla="*/ 0 h 1569660"/>
                      <a:gd name="connsiteX6" fmla="*/ 2606533 w 11054494"/>
                      <a:gd name="connsiteY6" fmla="*/ 0 h 1569660"/>
                      <a:gd name="connsiteX7" fmla="*/ 2967259 w 11054494"/>
                      <a:gd name="connsiteY7" fmla="*/ 0 h 1569660"/>
                      <a:gd name="connsiteX8" fmla="*/ 3217440 w 11054494"/>
                      <a:gd name="connsiteY8" fmla="*/ 0 h 1569660"/>
                      <a:gd name="connsiteX9" fmla="*/ 3467620 w 11054494"/>
                      <a:gd name="connsiteY9" fmla="*/ 0 h 1569660"/>
                      <a:gd name="connsiteX10" fmla="*/ 4270526 w 11054494"/>
                      <a:gd name="connsiteY10" fmla="*/ 0 h 1569660"/>
                      <a:gd name="connsiteX11" fmla="*/ 4852341 w 11054494"/>
                      <a:gd name="connsiteY11" fmla="*/ 0 h 1569660"/>
                      <a:gd name="connsiteX12" fmla="*/ 5544701 w 11054494"/>
                      <a:gd name="connsiteY12" fmla="*/ 0 h 1569660"/>
                      <a:gd name="connsiteX13" fmla="*/ 6126517 w 11054494"/>
                      <a:gd name="connsiteY13" fmla="*/ 0 h 1569660"/>
                      <a:gd name="connsiteX14" fmla="*/ 6708332 w 11054494"/>
                      <a:gd name="connsiteY14" fmla="*/ 0 h 1569660"/>
                      <a:gd name="connsiteX15" fmla="*/ 7069058 w 11054494"/>
                      <a:gd name="connsiteY15" fmla="*/ 0 h 1569660"/>
                      <a:gd name="connsiteX16" fmla="*/ 7319239 w 11054494"/>
                      <a:gd name="connsiteY16" fmla="*/ 0 h 1569660"/>
                      <a:gd name="connsiteX17" fmla="*/ 7569419 w 11054494"/>
                      <a:gd name="connsiteY17" fmla="*/ 0 h 1569660"/>
                      <a:gd name="connsiteX18" fmla="*/ 7930145 w 11054494"/>
                      <a:gd name="connsiteY18" fmla="*/ 0 h 1569660"/>
                      <a:gd name="connsiteX19" fmla="*/ 8622505 w 11054494"/>
                      <a:gd name="connsiteY19" fmla="*/ 0 h 1569660"/>
                      <a:gd name="connsiteX20" fmla="*/ 8983231 w 11054494"/>
                      <a:gd name="connsiteY20" fmla="*/ 0 h 1569660"/>
                      <a:gd name="connsiteX21" fmla="*/ 9233412 w 11054494"/>
                      <a:gd name="connsiteY21" fmla="*/ 0 h 1569660"/>
                      <a:gd name="connsiteX22" fmla="*/ 9815227 w 11054494"/>
                      <a:gd name="connsiteY22" fmla="*/ 0 h 1569660"/>
                      <a:gd name="connsiteX23" fmla="*/ 10065408 w 11054494"/>
                      <a:gd name="connsiteY23" fmla="*/ 0 h 1569660"/>
                      <a:gd name="connsiteX24" fmla="*/ 11054494 w 11054494"/>
                      <a:gd name="connsiteY24" fmla="*/ 0 h 1569660"/>
                      <a:gd name="connsiteX25" fmla="*/ 11054494 w 11054494"/>
                      <a:gd name="connsiteY25" fmla="*/ 538917 h 1569660"/>
                      <a:gd name="connsiteX26" fmla="*/ 11054494 w 11054494"/>
                      <a:gd name="connsiteY26" fmla="*/ 1093530 h 1569660"/>
                      <a:gd name="connsiteX27" fmla="*/ 11054494 w 11054494"/>
                      <a:gd name="connsiteY27" fmla="*/ 1569660 h 1569660"/>
                      <a:gd name="connsiteX28" fmla="*/ 10251589 w 11054494"/>
                      <a:gd name="connsiteY28" fmla="*/ 1569660 h 1569660"/>
                      <a:gd name="connsiteX29" fmla="*/ 9890863 w 11054494"/>
                      <a:gd name="connsiteY29" fmla="*/ 1569660 h 1569660"/>
                      <a:gd name="connsiteX30" fmla="*/ 9198503 w 11054494"/>
                      <a:gd name="connsiteY30" fmla="*/ 1569660 h 1569660"/>
                      <a:gd name="connsiteX31" fmla="*/ 8616687 w 11054494"/>
                      <a:gd name="connsiteY31" fmla="*/ 1569660 h 1569660"/>
                      <a:gd name="connsiteX32" fmla="*/ 7924327 w 11054494"/>
                      <a:gd name="connsiteY32" fmla="*/ 1569660 h 1569660"/>
                      <a:gd name="connsiteX33" fmla="*/ 7121421 w 11054494"/>
                      <a:gd name="connsiteY33" fmla="*/ 1569660 h 1569660"/>
                      <a:gd name="connsiteX34" fmla="*/ 6429061 w 11054494"/>
                      <a:gd name="connsiteY34" fmla="*/ 1569660 h 1569660"/>
                      <a:gd name="connsiteX35" fmla="*/ 6068335 w 11054494"/>
                      <a:gd name="connsiteY35" fmla="*/ 1569660 h 1569660"/>
                      <a:gd name="connsiteX36" fmla="*/ 5375975 w 11054494"/>
                      <a:gd name="connsiteY36" fmla="*/ 1569660 h 1569660"/>
                      <a:gd name="connsiteX37" fmla="*/ 5125794 w 11054494"/>
                      <a:gd name="connsiteY37" fmla="*/ 1569660 h 1569660"/>
                      <a:gd name="connsiteX38" fmla="*/ 4543979 w 11054494"/>
                      <a:gd name="connsiteY38" fmla="*/ 1569660 h 1569660"/>
                      <a:gd name="connsiteX39" fmla="*/ 3741073 w 11054494"/>
                      <a:gd name="connsiteY39" fmla="*/ 1569660 h 1569660"/>
                      <a:gd name="connsiteX40" fmla="*/ 2938168 w 11054494"/>
                      <a:gd name="connsiteY40" fmla="*/ 1569660 h 1569660"/>
                      <a:gd name="connsiteX41" fmla="*/ 2687987 w 11054494"/>
                      <a:gd name="connsiteY41" fmla="*/ 1569660 h 1569660"/>
                      <a:gd name="connsiteX42" fmla="*/ 1885082 w 11054494"/>
                      <a:gd name="connsiteY42" fmla="*/ 1569660 h 1569660"/>
                      <a:gd name="connsiteX43" fmla="*/ 1082177 w 11054494"/>
                      <a:gd name="connsiteY43" fmla="*/ 1569660 h 1569660"/>
                      <a:gd name="connsiteX44" fmla="*/ 0 w 11054494"/>
                      <a:gd name="connsiteY44" fmla="*/ 1569660 h 1569660"/>
                      <a:gd name="connsiteX45" fmla="*/ 0 w 11054494"/>
                      <a:gd name="connsiteY45" fmla="*/ 1077833 h 1569660"/>
                      <a:gd name="connsiteX46" fmla="*/ 0 w 11054494"/>
                      <a:gd name="connsiteY46" fmla="*/ 586006 h 1569660"/>
                      <a:gd name="connsiteX47" fmla="*/ 0 w 11054494"/>
                      <a:gd name="connsiteY4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54494" h="1569660" extrusionOk="0">
                        <a:moveTo>
                          <a:pt x="0" y="0"/>
                        </a:moveTo>
                        <a:cubicBezTo>
                          <a:pt x="77137" y="-14332"/>
                          <a:pt x="184891" y="15487"/>
                          <a:pt x="250181" y="0"/>
                        </a:cubicBezTo>
                        <a:cubicBezTo>
                          <a:pt x="315471" y="-15487"/>
                          <a:pt x="659549" y="68379"/>
                          <a:pt x="942541" y="0"/>
                        </a:cubicBezTo>
                        <a:cubicBezTo>
                          <a:pt x="1225533" y="-68379"/>
                          <a:pt x="1225870" y="7456"/>
                          <a:pt x="1413812" y="0"/>
                        </a:cubicBezTo>
                        <a:cubicBezTo>
                          <a:pt x="1601754" y="-7456"/>
                          <a:pt x="1551964" y="4265"/>
                          <a:pt x="1663992" y="0"/>
                        </a:cubicBezTo>
                        <a:cubicBezTo>
                          <a:pt x="1776020" y="-4265"/>
                          <a:pt x="1910763" y="23174"/>
                          <a:pt x="2024718" y="0"/>
                        </a:cubicBezTo>
                        <a:cubicBezTo>
                          <a:pt x="2138673" y="-23174"/>
                          <a:pt x="2394347" y="62691"/>
                          <a:pt x="2606533" y="0"/>
                        </a:cubicBezTo>
                        <a:cubicBezTo>
                          <a:pt x="2818720" y="-62691"/>
                          <a:pt x="2846523" y="16323"/>
                          <a:pt x="2967259" y="0"/>
                        </a:cubicBezTo>
                        <a:cubicBezTo>
                          <a:pt x="3087995" y="-16323"/>
                          <a:pt x="3112640" y="1544"/>
                          <a:pt x="3217440" y="0"/>
                        </a:cubicBezTo>
                        <a:cubicBezTo>
                          <a:pt x="3322240" y="-1544"/>
                          <a:pt x="3365327" y="23550"/>
                          <a:pt x="3467620" y="0"/>
                        </a:cubicBezTo>
                        <a:cubicBezTo>
                          <a:pt x="3569913" y="-23550"/>
                          <a:pt x="3885312" y="32975"/>
                          <a:pt x="4270526" y="0"/>
                        </a:cubicBezTo>
                        <a:cubicBezTo>
                          <a:pt x="4655740" y="-32975"/>
                          <a:pt x="4644958" y="14484"/>
                          <a:pt x="4852341" y="0"/>
                        </a:cubicBezTo>
                        <a:cubicBezTo>
                          <a:pt x="5059725" y="-14484"/>
                          <a:pt x="5293827" y="66422"/>
                          <a:pt x="5544701" y="0"/>
                        </a:cubicBezTo>
                        <a:cubicBezTo>
                          <a:pt x="5795575" y="-66422"/>
                          <a:pt x="5840781" y="50543"/>
                          <a:pt x="6126517" y="0"/>
                        </a:cubicBezTo>
                        <a:cubicBezTo>
                          <a:pt x="6412253" y="-50543"/>
                          <a:pt x="6585340" y="44648"/>
                          <a:pt x="6708332" y="0"/>
                        </a:cubicBezTo>
                        <a:cubicBezTo>
                          <a:pt x="6831325" y="-44648"/>
                          <a:pt x="6944434" y="35138"/>
                          <a:pt x="7069058" y="0"/>
                        </a:cubicBezTo>
                        <a:cubicBezTo>
                          <a:pt x="7193682" y="-35138"/>
                          <a:pt x="7247526" y="3638"/>
                          <a:pt x="7319239" y="0"/>
                        </a:cubicBezTo>
                        <a:cubicBezTo>
                          <a:pt x="7390952" y="-3638"/>
                          <a:pt x="7450061" y="739"/>
                          <a:pt x="7569419" y="0"/>
                        </a:cubicBezTo>
                        <a:cubicBezTo>
                          <a:pt x="7688777" y="-739"/>
                          <a:pt x="7840553" y="4986"/>
                          <a:pt x="7930145" y="0"/>
                        </a:cubicBezTo>
                        <a:cubicBezTo>
                          <a:pt x="8019737" y="-4986"/>
                          <a:pt x="8392514" y="64165"/>
                          <a:pt x="8622505" y="0"/>
                        </a:cubicBezTo>
                        <a:cubicBezTo>
                          <a:pt x="8852496" y="-64165"/>
                          <a:pt x="8835512" y="10451"/>
                          <a:pt x="8983231" y="0"/>
                        </a:cubicBezTo>
                        <a:cubicBezTo>
                          <a:pt x="9130950" y="-10451"/>
                          <a:pt x="9123063" y="21259"/>
                          <a:pt x="9233412" y="0"/>
                        </a:cubicBezTo>
                        <a:cubicBezTo>
                          <a:pt x="9343761" y="-21259"/>
                          <a:pt x="9584680" y="28153"/>
                          <a:pt x="9815227" y="0"/>
                        </a:cubicBezTo>
                        <a:cubicBezTo>
                          <a:pt x="10045775" y="-28153"/>
                          <a:pt x="9945396" y="12594"/>
                          <a:pt x="10065408" y="0"/>
                        </a:cubicBezTo>
                        <a:cubicBezTo>
                          <a:pt x="10185420" y="-12594"/>
                          <a:pt x="10691060" y="34970"/>
                          <a:pt x="11054494" y="0"/>
                        </a:cubicBezTo>
                        <a:cubicBezTo>
                          <a:pt x="11103970" y="173845"/>
                          <a:pt x="11039982" y="377702"/>
                          <a:pt x="11054494" y="538917"/>
                        </a:cubicBezTo>
                        <a:cubicBezTo>
                          <a:pt x="11069006" y="700132"/>
                          <a:pt x="11022982" y="967859"/>
                          <a:pt x="11054494" y="1093530"/>
                        </a:cubicBezTo>
                        <a:cubicBezTo>
                          <a:pt x="11086006" y="1219201"/>
                          <a:pt x="11044443" y="1397319"/>
                          <a:pt x="11054494" y="1569660"/>
                        </a:cubicBezTo>
                        <a:cubicBezTo>
                          <a:pt x="10727880" y="1609003"/>
                          <a:pt x="10430579" y="1537135"/>
                          <a:pt x="10251589" y="1569660"/>
                        </a:cubicBezTo>
                        <a:cubicBezTo>
                          <a:pt x="10072599" y="1602185"/>
                          <a:pt x="10022463" y="1568646"/>
                          <a:pt x="9890863" y="1569660"/>
                        </a:cubicBezTo>
                        <a:cubicBezTo>
                          <a:pt x="9759263" y="1570674"/>
                          <a:pt x="9497848" y="1541441"/>
                          <a:pt x="9198503" y="1569660"/>
                        </a:cubicBezTo>
                        <a:cubicBezTo>
                          <a:pt x="8899158" y="1597879"/>
                          <a:pt x="8761348" y="1538396"/>
                          <a:pt x="8616687" y="1569660"/>
                        </a:cubicBezTo>
                        <a:cubicBezTo>
                          <a:pt x="8472026" y="1600924"/>
                          <a:pt x="8200029" y="1546872"/>
                          <a:pt x="7924327" y="1569660"/>
                        </a:cubicBezTo>
                        <a:cubicBezTo>
                          <a:pt x="7648625" y="1592448"/>
                          <a:pt x="7413030" y="1505809"/>
                          <a:pt x="7121421" y="1569660"/>
                        </a:cubicBezTo>
                        <a:cubicBezTo>
                          <a:pt x="6829812" y="1633511"/>
                          <a:pt x="6623385" y="1559349"/>
                          <a:pt x="6429061" y="1569660"/>
                        </a:cubicBezTo>
                        <a:cubicBezTo>
                          <a:pt x="6234737" y="1579971"/>
                          <a:pt x="6221316" y="1529046"/>
                          <a:pt x="6068335" y="1569660"/>
                        </a:cubicBezTo>
                        <a:cubicBezTo>
                          <a:pt x="5915354" y="1610274"/>
                          <a:pt x="5525649" y="1566729"/>
                          <a:pt x="5375975" y="1569660"/>
                        </a:cubicBezTo>
                        <a:cubicBezTo>
                          <a:pt x="5226301" y="1572591"/>
                          <a:pt x="5244757" y="1545942"/>
                          <a:pt x="5125794" y="1569660"/>
                        </a:cubicBezTo>
                        <a:cubicBezTo>
                          <a:pt x="5006831" y="1593378"/>
                          <a:pt x="4689532" y="1547612"/>
                          <a:pt x="4543979" y="1569660"/>
                        </a:cubicBezTo>
                        <a:cubicBezTo>
                          <a:pt x="4398426" y="1591708"/>
                          <a:pt x="4120433" y="1479413"/>
                          <a:pt x="3741073" y="1569660"/>
                        </a:cubicBezTo>
                        <a:cubicBezTo>
                          <a:pt x="3361713" y="1659907"/>
                          <a:pt x="3219961" y="1524543"/>
                          <a:pt x="2938168" y="1569660"/>
                        </a:cubicBezTo>
                        <a:cubicBezTo>
                          <a:pt x="2656376" y="1614777"/>
                          <a:pt x="2783837" y="1539949"/>
                          <a:pt x="2687987" y="1569660"/>
                        </a:cubicBezTo>
                        <a:cubicBezTo>
                          <a:pt x="2592137" y="1599371"/>
                          <a:pt x="2138810" y="1490036"/>
                          <a:pt x="1885082" y="1569660"/>
                        </a:cubicBezTo>
                        <a:cubicBezTo>
                          <a:pt x="1631355" y="1649284"/>
                          <a:pt x="1399396" y="1495780"/>
                          <a:pt x="1082177" y="1569660"/>
                        </a:cubicBezTo>
                        <a:cubicBezTo>
                          <a:pt x="764958" y="1643540"/>
                          <a:pt x="337624" y="1517428"/>
                          <a:pt x="0" y="1569660"/>
                        </a:cubicBezTo>
                        <a:cubicBezTo>
                          <a:pt x="-57484" y="1338898"/>
                          <a:pt x="5160" y="1254813"/>
                          <a:pt x="0" y="1077833"/>
                        </a:cubicBezTo>
                        <a:cubicBezTo>
                          <a:pt x="-5160" y="900853"/>
                          <a:pt x="41976" y="685091"/>
                          <a:pt x="0" y="586006"/>
                        </a:cubicBezTo>
                        <a:cubicBezTo>
                          <a:pt x="-41976" y="486921"/>
                          <a:pt x="49983" y="247454"/>
                          <a:pt x="0" y="0"/>
                        </a:cubicBezTo>
                        <a:close/>
                      </a:path>
                    </a:pathLst>
                  </a:custGeom>
                  <ask:type>
                    <ask:lineSketchNone/>
                  </ask:type>
                </ask:lineSketchStyleProps>
              </a:ext>
            </a:extLst>
          </a:ln>
        </p:spPr>
        <p:txBody>
          <a:bodyPr wrap="square" rtlCol="0">
            <a:spAutoFit/>
          </a:bodyPr>
          <a:lstStyle/>
          <a:p>
            <a:r>
              <a:rPr lang="sv-SE" sz="1400" dirty="0"/>
              <a:t>e. Negativ Nitrit i </a:t>
            </a:r>
            <a:r>
              <a:rPr lang="sv-SE" sz="1400" dirty="0" err="1"/>
              <a:t>inkuberad</a:t>
            </a:r>
            <a:r>
              <a:rPr lang="sv-SE" sz="1400" dirty="0"/>
              <a:t> urin: ge vid febril UVI eller </a:t>
            </a:r>
            <a:r>
              <a:rPr lang="sv-SE" sz="1400" dirty="0" err="1"/>
              <a:t>urosepsis</a:t>
            </a:r>
            <a:r>
              <a:rPr lang="sv-SE" sz="1400" dirty="0"/>
              <a:t> pip/</a:t>
            </a:r>
            <a:r>
              <a:rPr lang="sv-SE" sz="1400" dirty="0" err="1"/>
              <a:t>tazo</a:t>
            </a:r>
            <a:r>
              <a:rPr lang="sv-SE" sz="1400" dirty="0"/>
              <a:t> för enterokock-täckning, alt vid pc-allergi då </a:t>
            </a:r>
            <a:r>
              <a:rPr lang="sv-SE" sz="1400" dirty="0" err="1"/>
              <a:t>karbapenem</a:t>
            </a:r>
            <a:r>
              <a:rPr lang="sv-SE" sz="1400" dirty="0"/>
              <a:t> bedöms kunna ges </a:t>
            </a:r>
            <a:r>
              <a:rPr lang="sv-SE" sz="1400" dirty="0" err="1"/>
              <a:t>imipenem</a:t>
            </a:r>
            <a:r>
              <a:rPr lang="sv-SE" sz="1400" dirty="0"/>
              <a:t> (se sid 5 korsallergi pc) </a:t>
            </a:r>
          </a:p>
          <a:p>
            <a:r>
              <a:rPr lang="sv-SE" sz="1400" dirty="0"/>
              <a:t>f. Aminoglykosid: Tilläggsbehandling med aminoglykosid kan övervägas vid sepsis och septisk chock . . .</a:t>
            </a:r>
          </a:p>
        </p:txBody>
      </p:sp>
      <p:sp>
        <p:nvSpPr>
          <p:cNvPr id="8" name="Rectangle 7">
            <a:extLst>
              <a:ext uri="{FF2B5EF4-FFF2-40B4-BE49-F238E27FC236}">
                <a16:creationId xmlns:a16="http://schemas.microsoft.com/office/drawing/2014/main" id="{21F8F133-09FE-96B9-A536-03A34CB844D6}"/>
              </a:ext>
            </a:extLst>
          </p:cNvPr>
          <p:cNvSpPr/>
          <p:nvPr/>
        </p:nvSpPr>
        <p:spPr>
          <a:xfrm>
            <a:off x="277441" y="5279351"/>
            <a:ext cx="11787723" cy="1408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Box 8">
            <a:extLst>
              <a:ext uri="{FF2B5EF4-FFF2-40B4-BE49-F238E27FC236}">
                <a16:creationId xmlns:a16="http://schemas.microsoft.com/office/drawing/2014/main" id="{994DB4F9-8CCE-9BA8-9BE8-9368B91BF391}"/>
              </a:ext>
            </a:extLst>
          </p:cNvPr>
          <p:cNvSpPr txBox="1"/>
          <p:nvPr/>
        </p:nvSpPr>
        <p:spPr>
          <a:xfrm>
            <a:off x="194979" y="-88657"/>
            <a:ext cx="656492" cy="646331"/>
          </a:xfrm>
          <a:prstGeom prst="rect">
            <a:avLst/>
          </a:prstGeom>
          <a:noFill/>
        </p:spPr>
        <p:txBody>
          <a:bodyPr wrap="square" rtlCol="0">
            <a:spAutoFit/>
          </a:bodyPr>
          <a:lstStyle/>
          <a:p>
            <a:r>
              <a:rPr lang="sv-SE" sz="3600" dirty="0">
                <a:latin typeface="Arial Black" panose="020B0A04020102020204" pitchFamily="34" charset="0"/>
              </a:rPr>
              <a:t>II</a:t>
            </a:r>
          </a:p>
        </p:txBody>
      </p:sp>
    </p:spTree>
    <p:extLst>
      <p:ext uri="{BB962C8B-B14F-4D97-AF65-F5344CB8AC3E}">
        <p14:creationId xmlns:p14="http://schemas.microsoft.com/office/powerpoint/2010/main" val="397249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4E6E35-26A1-6D60-6559-C4FF5543A70B}"/>
              </a:ext>
            </a:extLst>
          </p:cNvPr>
          <p:cNvSpPr txBox="1"/>
          <p:nvPr/>
        </p:nvSpPr>
        <p:spPr>
          <a:xfrm>
            <a:off x="2180492" y="2117849"/>
            <a:ext cx="7977603" cy="1107996"/>
          </a:xfrm>
          <a:prstGeom prst="rect">
            <a:avLst/>
          </a:prstGeom>
          <a:noFill/>
        </p:spPr>
        <p:txBody>
          <a:bodyPr wrap="square" rtlCol="0">
            <a:spAutoFit/>
          </a:bodyPr>
          <a:lstStyle/>
          <a:p>
            <a:r>
              <a:rPr lang="sv-SE" sz="6600" b="1" dirty="0" err="1">
                <a:solidFill>
                  <a:srgbClr val="C00000"/>
                </a:solidFill>
              </a:rPr>
              <a:t>Fotnötterna</a:t>
            </a:r>
            <a:r>
              <a:rPr lang="sv-SE" sz="6600" b="1" dirty="0">
                <a:solidFill>
                  <a:srgbClr val="C00000"/>
                </a:solidFill>
              </a:rPr>
              <a:t> är viktiga</a:t>
            </a:r>
          </a:p>
        </p:txBody>
      </p:sp>
    </p:spTree>
    <p:extLst>
      <p:ext uri="{BB962C8B-B14F-4D97-AF65-F5344CB8AC3E}">
        <p14:creationId xmlns:p14="http://schemas.microsoft.com/office/powerpoint/2010/main" val="267531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40AEB0-AFE5-FE0C-390D-DAA5B37D9E77}"/>
              </a:ext>
            </a:extLst>
          </p:cNvPr>
          <p:cNvPicPr>
            <a:picLocks noChangeAspect="1"/>
          </p:cNvPicPr>
          <p:nvPr/>
        </p:nvPicPr>
        <p:blipFill>
          <a:blip r:embed="rId2"/>
          <a:stretch>
            <a:fillRect/>
          </a:stretch>
        </p:blipFill>
        <p:spPr>
          <a:xfrm>
            <a:off x="9846145" y="91907"/>
            <a:ext cx="2234184" cy="980644"/>
          </a:xfrm>
          <a:prstGeom prst="rect">
            <a:avLst/>
          </a:prstGeom>
        </p:spPr>
      </p:pic>
      <p:sp>
        <p:nvSpPr>
          <p:cNvPr id="14" name="TextBox 13">
            <a:extLst>
              <a:ext uri="{FF2B5EF4-FFF2-40B4-BE49-F238E27FC236}">
                <a16:creationId xmlns:a16="http://schemas.microsoft.com/office/drawing/2014/main" id="{07D248D2-4497-65DD-07F5-D254D6602E4C}"/>
              </a:ext>
            </a:extLst>
          </p:cNvPr>
          <p:cNvSpPr txBox="1"/>
          <p:nvPr/>
        </p:nvSpPr>
        <p:spPr>
          <a:xfrm>
            <a:off x="4488425" y="687634"/>
            <a:ext cx="4434840" cy="369332"/>
          </a:xfrm>
          <a:prstGeom prst="rect">
            <a:avLst/>
          </a:prstGeom>
          <a:noFill/>
        </p:spPr>
        <p:txBody>
          <a:bodyPr wrap="square" rtlCol="0">
            <a:spAutoFit/>
          </a:bodyPr>
          <a:lstStyle/>
          <a:p>
            <a:r>
              <a:rPr lang="sv-SE" b="1" dirty="0" err="1">
                <a:solidFill>
                  <a:srgbClr val="C00000"/>
                </a:solidFill>
              </a:rPr>
              <a:t>Fotnötterna</a:t>
            </a:r>
            <a:r>
              <a:rPr lang="sv-SE" b="1" dirty="0">
                <a:solidFill>
                  <a:srgbClr val="C00000"/>
                </a:solidFill>
              </a:rPr>
              <a:t> är viktiga</a:t>
            </a:r>
          </a:p>
        </p:txBody>
      </p:sp>
      <p:pic>
        <p:nvPicPr>
          <p:cNvPr id="16" name="Picture 15">
            <a:extLst>
              <a:ext uri="{FF2B5EF4-FFF2-40B4-BE49-F238E27FC236}">
                <a16:creationId xmlns:a16="http://schemas.microsoft.com/office/drawing/2014/main" id="{C39E3D55-2C6D-3BA0-8E2F-16A6244E5291}"/>
              </a:ext>
            </a:extLst>
          </p:cNvPr>
          <p:cNvPicPr>
            <a:picLocks noChangeAspect="1"/>
          </p:cNvPicPr>
          <p:nvPr/>
        </p:nvPicPr>
        <p:blipFill>
          <a:blip r:embed="rId3"/>
          <a:stretch>
            <a:fillRect/>
          </a:stretch>
        </p:blipFill>
        <p:spPr>
          <a:xfrm>
            <a:off x="4361688" y="41362"/>
            <a:ext cx="5416296" cy="695446"/>
          </a:xfrm>
          <a:prstGeom prst="rect">
            <a:avLst/>
          </a:prstGeom>
        </p:spPr>
      </p:pic>
      <p:pic>
        <p:nvPicPr>
          <p:cNvPr id="20" name="Picture 19">
            <a:extLst>
              <a:ext uri="{FF2B5EF4-FFF2-40B4-BE49-F238E27FC236}">
                <a16:creationId xmlns:a16="http://schemas.microsoft.com/office/drawing/2014/main" id="{5B2462A8-8E44-9E3A-E4AD-385BC5168862}"/>
              </a:ext>
            </a:extLst>
          </p:cNvPr>
          <p:cNvPicPr>
            <a:picLocks noChangeAspect="1"/>
          </p:cNvPicPr>
          <p:nvPr/>
        </p:nvPicPr>
        <p:blipFill>
          <a:blip r:embed="rId4"/>
          <a:stretch>
            <a:fillRect/>
          </a:stretch>
        </p:blipFill>
        <p:spPr>
          <a:xfrm>
            <a:off x="85550" y="0"/>
            <a:ext cx="3160327" cy="6858000"/>
          </a:xfrm>
          <a:prstGeom prst="rect">
            <a:avLst/>
          </a:prstGeom>
        </p:spPr>
      </p:pic>
      <p:sp>
        <p:nvSpPr>
          <p:cNvPr id="2" name="TextBox 1">
            <a:extLst>
              <a:ext uri="{FF2B5EF4-FFF2-40B4-BE49-F238E27FC236}">
                <a16:creationId xmlns:a16="http://schemas.microsoft.com/office/drawing/2014/main" id="{C0603912-F43C-8815-7A13-9C3D0A08E933}"/>
              </a:ext>
            </a:extLst>
          </p:cNvPr>
          <p:cNvSpPr txBox="1"/>
          <p:nvPr/>
        </p:nvSpPr>
        <p:spPr>
          <a:xfrm>
            <a:off x="3341077" y="1072551"/>
            <a:ext cx="8739252" cy="5001369"/>
          </a:xfrm>
          <a:prstGeom prst="rect">
            <a:avLst/>
          </a:prstGeom>
          <a:noFill/>
        </p:spPr>
        <p:txBody>
          <a:bodyPr wrap="square" rtlCol="0">
            <a:spAutoFit/>
          </a:bodyPr>
          <a:lstStyle/>
          <a:p>
            <a:r>
              <a:rPr lang="sv-SE" sz="1100" dirty="0"/>
              <a:t>1. </a:t>
            </a:r>
            <a:r>
              <a:rPr lang="sv-SE" sz="1100" dirty="0" err="1"/>
              <a:t>Betalaktamantibiotika</a:t>
            </a:r>
            <a:r>
              <a:rPr lang="sv-SE" sz="1100" dirty="0"/>
              <a:t>: Vid septisk chock skall, på grund av ökad distributionsvolym, alltid ökad antibiotikaexponering eftersträvas: ge höga och täta doser (minst var 6:e timma). Ge dessutom en extra laddningsdos efter 3 timmar (dos 2). Observera att behov av höga täta doser oftast gäller även vid kontinuerlig </a:t>
            </a:r>
            <a:r>
              <a:rPr lang="sv-SE" sz="1100" dirty="0" err="1"/>
              <a:t>hemodialys</a:t>
            </a:r>
            <a:r>
              <a:rPr lang="sv-SE" sz="1100" dirty="0"/>
              <a:t>/filtration. Ökad exponering kan också uppnås genom förlängd infusion (3-4 tim) eller kontinuerlig infusion. </a:t>
            </a:r>
            <a:r>
              <a:rPr lang="sv-SE" sz="1100" dirty="0" err="1"/>
              <a:t>Monitorera</a:t>
            </a:r>
            <a:r>
              <a:rPr lang="sv-SE" sz="1100" dirty="0"/>
              <a:t> </a:t>
            </a:r>
            <a:r>
              <a:rPr lang="sv-SE" sz="1100" dirty="0" err="1"/>
              <a:t>betalaktamkoncentration</a:t>
            </a:r>
            <a:r>
              <a:rPr lang="sv-SE" sz="1100" dirty="0"/>
              <a:t>.</a:t>
            </a:r>
          </a:p>
          <a:p>
            <a:r>
              <a:rPr lang="sv-SE" sz="1100" dirty="0"/>
              <a:t>2. </a:t>
            </a:r>
            <a:r>
              <a:rPr lang="sv-SE" sz="1100" dirty="0" err="1"/>
              <a:t>Vankomycin</a:t>
            </a:r>
            <a:r>
              <a:rPr lang="sv-SE" sz="1100" dirty="0"/>
              <a:t>: Tilläggsbehandling med </a:t>
            </a:r>
            <a:r>
              <a:rPr lang="sv-SE" sz="1100" dirty="0" err="1"/>
              <a:t>vankomycin</a:t>
            </a:r>
            <a:r>
              <a:rPr lang="sv-SE" sz="1100" dirty="0"/>
              <a:t> vid misstanke om MRSA eller misstanke om vårdrelaterad KNS infektion. Ge laddningsdos, härefter intermittent dosering alt. kontinuerlig infusion enl. </a:t>
            </a:r>
            <a:r>
              <a:rPr lang="sv-SE" sz="1100" dirty="0" err="1"/>
              <a:t>ssk</a:t>
            </a:r>
            <a:r>
              <a:rPr lang="sv-SE" sz="1100" dirty="0"/>
              <a:t> PM. </a:t>
            </a:r>
            <a:r>
              <a:rPr lang="sv-SE" sz="1100" dirty="0" err="1"/>
              <a:t>Monitorera</a:t>
            </a:r>
            <a:r>
              <a:rPr lang="sv-SE" sz="1100" dirty="0"/>
              <a:t> </a:t>
            </a:r>
            <a:r>
              <a:rPr lang="sv-SE" sz="1100" dirty="0" err="1"/>
              <a:t>vankomycinkoncentration</a:t>
            </a:r>
            <a:r>
              <a:rPr lang="sv-SE" sz="1100" dirty="0"/>
              <a:t>. Vid nedsatt njurfunktion kontakta infektionsläkare.</a:t>
            </a:r>
          </a:p>
          <a:p>
            <a:r>
              <a:rPr lang="sv-SE" sz="1100" dirty="0"/>
              <a:t>3. Aminoglykosid: Tilläggsbehandling med aminoglykosid kan övervägas vid sepsis och septisk chock om infektionen misstänks orsakas av gramnegativa bakterier (fr.a. vid urinvägsfokus) och inte kontra indikationer föreligger. </a:t>
            </a:r>
            <a:r>
              <a:rPr lang="sv-SE" sz="1100" dirty="0" err="1"/>
              <a:t>Amikacin</a:t>
            </a:r>
            <a:r>
              <a:rPr lang="sv-SE" sz="1100" dirty="0"/>
              <a:t> ges i laddningsdos 25-30 mg/kg, </a:t>
            </a:r>
            <a:r>
              <a:rPr lang="sv-SE" sz="1100" dirty="0" err="1"/>
              <a:t>tobramycin</a:t>
            </a:r>
            <a:r>
              <a:rPr lang="sv-SE" sz="1100" dirty="0"/>
              <a:t> laddningsdos 6-7 mg/kg. De högre doserna vid septisk chock, men kan ändå ge </a:t>
            </a:r>
            <a:r>
              <a:rPr lang="sv-SE" sz="1100" dirty="0" err="1"/>
              <a:t>ottillräcklig</a:t>
            </a:r>
            <a:r>
              <a:rPr lang="sv-SE" sz="1100" dirty="0"/>
              <a:t> effekt varför aminoglykosider ej skall ges som spektrumvidgning dvs monoterapi utanför urinvägarna. Vid BMI &gt; 30 bör lägre dos/kg kroppsvikt ges enligt formeln ”</a:t>
            </a:r>
            <a:r>
              <a:rPr lang="sv-SE" sz="1100" dirty="0" err="1"/>
              <a:t>adjusted</a:t>
            </a:r>
            <a:r>
              <a:rPr lang="sv-SE" sz="1100" dirty="0"/>
              <a:t> </a:t>
            </a:r>
            <a:r>
              <a:rPr lang="sv-SE" sz="1100" dirty="0" err="1"/>
              <a:t>body</a:t>
            </a:r>
            <a:r>
              <a:rPr lang="sv-SE" sz="1100" dirty="0"/>
              <a:t> </a:t>
            </a:r>
            <a:r>
              <a:rPr lang="sv-SE" sz="1100" dirty="0" err="1"/>
              <a:t>weight</a:t>
            </a:r>
            <a:r>
              <a:rPr lang="sv-SE" sz="1100" dirty="0"/>
              <a:t>” ABW=IBW+0,4x (TBW-IBW). Ta serum koncentration 8 och 24 tim efter given dos, som underlag för </a:t>
            </a:r>
            <a:r>
              <a:rPr lang="sv-SE" sz="1100" dirty="0" err="1"/>
              <a:t>ev</a:t>
            </a:r>
            <a:r>
              <a:rPr lang="sv-SE" sz="1100" dirty="0"/>
              <a:t> fortsatt behandling med aminoglykosid som bör ske i samråd med infektionsbakjour. </a:t>
            </a:r>
            <a:r>
              <a:rPr lang="sv-SE" sz="1100" dirty="0" err="1"/>
              <a:t>Amikacin</a:t>
            </a:r>
            <a:r>
              <a:rPr lang="sv-SE" sz="1100" dirty="0"/>
              <a:t> rekommenderas vid misstanke om ESBL-producerande </a:t>
            </a:r>
            <a:r>
              <a:rPr lang="sv-SE" sz="1100" dirty="0" err="1"/>
              <a:t>Enterobacterales</a:t>
            </a:r>
            <a:r>
              <a:rPr lang="sv-SE" sz="1100" dirty="0"/>
              <a:t> och </a:t>
            </a:r>
            <a:r>
              <a:rPr lang="sv-SE" sz="1100" dirty="0" err="1"/>
              <a:t>tobramycin</a:t>
            </a:r>
            <a:r>
              <a:rPr lang="sv-SE" sz="1100" dirty="0"/>
              <a:t> vid </a:t>
            </a:r>
            <a:r>
              <a:rPr lang="sv-SE" sz="1100" dirty="0" err="1"/>
              <a:t>pseudomonasinfektioner</a:t>
            </a:r>
            <a:r>
              <a:rPr lang="sv-SE" sz="1100" dirty="0"/>
              <a:t>. </a:t>
            </a:r>
          </a:p>
          <a:p>
            <a:r>
              <a:rPr lang="sv-SE" sz="1100" dirty="0"/>
              <a:t>Kontraindikationer till aminoglykosider: kronisk njurfunktionsnedsättning, andra </a:t>
            </a:r>
            <a:r>
              <a:rPr lang="sv-SE" sz="1100" dirty="0" err="1"/>
              <a:t>nefrotoxiska</a:t>
            </a:r>
            <a:r>
              <a:rPr lang="sv-SE" sz="1100" dirty="0"/>
              <a:t> droger, akut </a:t>
            </a:r>
            <a:r>
              <a:rPr lang="sv-SE" sz="1100" dirty="0" err="1"/>
              <a:t>anuri</a:t>
            </a:r>
            <a:r>
              <a:rPr lang="sv-SE" sz="1100" dirty="0"/>
              <a:t>, känd hörselnedsättning eller hereditet för hörselnedsättning; undvik aminoglykosid i dessa fall och ge </a:t>
            </a:r>
            <a:r>
              <a:rPr lang="sv-SE" sz="1100" dirty="0" err="1"/>
              <a:t>betalaktamantibiotika</a:t>
            </a:r>
            <a:r>
              <a:rPr lang="sv-SE" sz="1100" dirty="0"/>
              <a:t> med bredast möjliga spektrum (t.ex. </a:t>
            </a:r>
            <a:r>
              <a:rPr lang="sv-SE" sz="1100" dirty="0" err="1"/>
              <a:t>meropenem</a:t>
            </a:r>
            <a:r>
              <a:rPr lang="sv-SE" sz="1100" dirty="0"/>
              <a:t>).</a:t>
            </a:r>
          </a:p>
          <a:p>
            <a:r>
              <a:rPr lang="sv-SE" sz="1100" dirty="0"/>
              <a:t>4. Misstanke om resistenta bakterier: ESBL: </a:t>
            </a:r>
            <a:r>
              <a:rPr lang="sv-SE" sz="1100" dirty="0" err="1"/>
              <a:t>meropenem</a:t>
            </a:r>
            <a:r>
              <a:rPr lang="sv-SE" sz="1100" dirty="0"/>
              <a:t>. MRSA/MRSE: tillägg av </a:t>
            </a:r>
            <a:r>
              <a:rPr lang="sv-SE" sz="1100" dirty="0" err="1"/>
              <a:t>vankomycin</a:t>
            </a:r>
            <a:r>
              <a:rPr lang="sv-SE" sz="1100" dirty="0"/>
              <a:t> alt. </a:t>
            </a:r>
            <a:r>
              <a:rPr lang="sv-SE" sz="1100" dirty="0" err="1"/>
              <a:t>linezolid</a:t>
            </a:r>
            <a:r>
              <a:rPr lang="sv-SE" sz="1100" dirty="0"/>
              <a:t>. MDR P. </a:t>
            </a:r>
            <a:r>
              <a:rPr lang="sv-SE" sz="1100" dirty="0" err="1"/>
              <a:t>aeruginosa</a:t>
            </a:r>
            <a:r>
              <a:rPr lang="sv-SE" sz="1100" dirty="0"/>
              <a:t>/</a:t>
            </a:r>
            <a:r>
              <a:rPr lang="sv-SE" sz="1100" dirty="0" err="1"/>
              <a:t>Acinetobacter</a:t>
            </a:r>
            <a:r>
              <a:rPr lang="sv-SE" sz="1100" dirty="0"/>
              <a:t> </a:t>
            </a:r>
            <a:r>
              <a:rPr lang="sv-SE" sz="1100" dirty="0" err="1"/>
              <a:t>spp</a:t>
            </a:r>
            <a:r>
              <a:rPr lang="sv-SE" sz="1100" dirty="0"/>
              <a:t>: kontakta infektionsbakjouren.</a:t>
            </a:r>
          </a:p>
          <a:p>
            <a:r>
              <a:rPr lang="sv-SE" sz="1100" dirty="0"/>
              <a:t>5. Dosering vid nedsatt njurfunktion: Vid allvarliga infektioner: Ge laddningsdos av </a:t>
            </a:r>
            <a:r>
              <a:rPr lang="sv-SE" sz="1100" dirty="0" err="1"/>
              <a:t>betalaktamantibiotika</a:t>
            </a:r>
            <a:r>
              <a:rPr lang="sv-SE" sz="1100" dirty="0"/>
              <a:t> som vid normal njurfunktion, kontakta infektionsbakjour för fortsatt dosregim, undvik underbehandling, </a:t>
            </a:r>
            <a:r>
              <a:rPr lang="sv-SE" sz="1100" dirty="0" err="1"/>
              <a:t>monitorera</a:t>
            </a:r>
            <a:r>
              <a:rPr lang="sv-SE" sz="1100" dirty="0"/>
              <a:t> </a:t>
            </a:r>
            <a:r>
              <a:rPr lang="sv-SE" sz="1100" dirty="0" err="1"/>
              <a:t>betalaktam</a:t>
            </a:r>
            <a:r>
              <a:rPr lang="sv-SE" sz="1100" dirty="0"/>
              <a:t>-koncentration. Följ nationellt kunskapsunderlag: https://www.sls.se/raf/ - Dosering vid dialys. Undvik: aminoglykosid, </a:t>
            </a:r>
            <a:r>
              <a:rPr lang="sv-SE" sz="1100" dirty="0" err="1"/>
              <a:t>imipenem</a:t>
            </a:r>
            <a:r>
              <a:rPr lang="sv-SE" sz="1100" dirty="0"/>
              <a:t>/</a:t>
            </a:r>
            <a:r>
              <a:rPr lang="sv-SE" sz="1100" dirty="0" err="1"/>
              <a:t>cilastatin</a:t>
            </a:r>
            <a:r>
              <a:rPr lang="sv-SE" sz="1100" dirty="0"/>
              <a:t> (</a:t>
            </a:r>
            <a:r>
              <a:rPr lang="sv-SE" sz="1100" dirty="0" err="1"/>
              <a:t>pga</a:t>
            </a:r>
            <a:r>
              <a:rPr lang="sv-SE" sz="1100" dirty="0"/>
              <a:t> ackumulering av </a:t>
            </a:r>
            <a:r>
              <a:rPr lang="sv-SE" sz="1100" dirty="0" err="1"/>
              <a:t>cilastatin</a:t>
            </a:r>
            <a:r>
              <a:rPr lang="sv-SE" sz="1100" dirty="0"/>
              <a:t>).</a:t>
            </a:r>
          </a:p>
          <a:p>
            <a:r>
              <a:rPr lang="sv-SE" sz="1100" dirty="0"/>
              <a:t>6. </a:t>
            </a:r>
            <a:r>
              <a:rPr lang="sv-SE" sz="1100" dirty="0" err="1"/>
              <a:t>Echinocandin</a:t>
            </a:r>
            <a:r>
              <a:rPr lang="sv-SE" sz="1100" dirty="0"/>
              <a:t>: skall övervägas vid riskfaktorer för </a:t>
            </a:r>
            <a:r>
              <a:rPr lang="sv-SE" sz="1100" dirty="0" err="1"/>
              <a:t>invasiv</a:t>
            </a:r>
            <a:r>
              <a:rPr lang="sv-SE" sz="1100" dirty="0"/>
              <a:t> </a:t>
            </a:r>
            <a:r>
              <a:rPr lang="sv-SE" sz="1100" dirty="0" err="1"/>
              <a:t>candida</a:t>
            </a:r>
            <a:r>
              <a:rPr lang="sv-SE" sz="1100" dirty="0"/>
              <a:t>; caspofungin8 70 mg laddningsdos därefter 70 mg (&gt;80 kg) eller 50 mg (&lt; 80 kg) </a:t>
            </a:r>
            <a:r>
              <a:rPr lang="sv-SE" sz="1100" dirty="0" err="1"/>
              <a:t>dagl.eller</a:t>
            </a:r>
            <a:r>
              <a:rPr lang="sv-SE" sz="1100" dirty="0"/>
              <a:t> </a:t>
            </a:r>
            <a:r>
              <a:rPr lang="sv-SE" sz="1100" dirty="0" err="1"/>
              <a:t>anidulafungin</a:t>
            </a:r>
            <a:r>
              <a:rPr lang="sv-SE" sz="1100" dirty="0"/>
              <a:t> 200 mg laddningsdos därefter 100 mg </a:t>
            </a:r>
            <a:r>
              <a:rPr lang="sv-SE" sz="1100" dirty="0" err="1"/>
              <a:t>dagl</a:t>
            </a:r>
            <a:r>
              <a:rPr lang="sv-SE" sz="1100" dirty="0"/>
              <a:t>.</a:t>
            </a:r>
          </a:p>
          <a:p>
            <a:r>
              <a:rPr lang="sv-SE" sz="1100" dirty="0"/>
              <a:t>7. </a:t>
            </a:r>
            <a:r>
              <a:rPr lang="sv-SE" sz="1100" dirty="0" err="1"/>
              <a:t>Herpesencephalit</a:t>
            </a:r>
            <a:r>
              <a:rPr lang="sv-SE" sz="1100" dirty="0"/>
              <a:t>: Dosering av </a:t>
            </a:r>
            <a:r>
              <a:rPr lang="sv-SE" sz="1100" dirty="0" err="1"/>
              <a:t>aciklovir</a:t>
            </a:r>
            <a:r>
              <a:rPr lang="sv-SE" sz="1100" dirty="0"/>
              <a:t> skall baseras på idealvikt och alltid anpassas till njurfunktionen (undvik överdosering till äldre). Upprätthåll adekvat hydrering. </a:t>
            </a:r>
            <a:r>
              <a:rPr lang="sv-SE" sz="1100" dirty="0" err="1"/>
              <a:t>Monitorera</a:t>
            </a:r>
            <a:r>
              <a:rPr lang="sv-SE" sz="1100" dirty="0"/>
              <a:t> </a:t>
            </a:r>
            <a:r>
              <a:rPr lang="sv-SE" sz="1100" dirty="0" err="1"/>
              <a:t>aciklovirkoncentration</a:t>
            </a:r>
            <a:r>
              <a:rPr lang="sv-SE" sz="1100" dirty="0"/>
              <a:t>. Samråd alltid med infektionsbakjour. Vid misstanke om </a:t>
            </a:r>
            <a:r>
              <a:rPr lang="sv-SE" sz="1100" dirty="0" err="1"/>
              <a:t>neurotoxicitet</a:t>
            </a:r>
            <a:r>
              <a:rPr lang="sv-SE" sz="1100" dirty="0"/>
              <a:t> och eller </a:t>
            </a:r>
            <a:r>
              <a:rPr lang="sv-SE" sz="1100" dirty="0" err="1"/>
              <a:t>nefrotoxicitet</a:t>
            </a:r>
            <a:r>
              <a:rPr lang="sv-SE" sz="1100" dirty="0"/>
              <a:t> ta akut </a:t>
            </a:r>
            <a:r>
              <a:rPr lang="sv-SE" sz="1100" dirty="0" err="1"/>
              <a:t>aciklovir</a:t>
            </a:r>
            <a:r>
              <a:rPr lang="sv-SE" sz="1100" dirty="0"/>
              <a:t> och metabolitkoncentration (CMMG) + kontakta infektion och njurmedicinbakjour för ställningstagande till dialys.</a:t>
            </a:r>
          </a:p>
          <a:p>
            <a:r>
              <a:rPr lang="sv-SE" sz="1100" dirty="0"/>
              <a:t>8. Patient med allvarlig leverfunktionsnedsättning: dosreduktion av </a:t>
            </a:r>
            <a:r>
              <a:rPr lang="sv-SE" sz="1100" dirty="0" err="1"/>
              <a:t>klindamycin</a:t>
            </a:r>
            <a:r>
              <a:rPr lang="sv-SE" sz="1100" dirty="0"/>
              <a:t>, </a:t>
            </a:r>
            <a:r>
              <a:rPr lang="sv-SE" sz="1100" dirty="0" err="1"/>
              <a:t>metronidazol</a:t>
            </a:r>
            <a:r>
              <a:rPr lang="sv-SE" sz="1100" dirty="0"/>
              <a:t>, </a:t>
            </a:r>
            <a:r>
              <a:rPr lang="sv-SE" sz="1100" dirty="0" err="1"/>
              <a:t>tigecyklin</a:t>
            </a:r>
            <a:r>
              <a:rPr lang="sv-SE" sz="1100" dirty="0"/>
              <a:t> samt </a:t>
            </a:r>
            <a:r>
              <a:rPr lang="sv-SE" sz="1100" dirty="0" err="1"/>
              <a:t>ev</a:t>
            </a:r>
            <a:r>
              <a:rPr lang="sv-SE" sz="1100" dirty="0"/>
              <a:t> </a:t>
            </a:r>
            <a:r>
              <a:rPr lang="sv-SE" sz="1100" dirty="0" err="1"/>
              <a:t>caspofungin</a:t>
            </a:r>
            <a:r>
              <a:rPr lang="sv-SE" sz="1100" dirty="0"/>
              <a:t> och </a:t>
            </a:r>
            <a:r>
              <a:rPr lang="sv-SE" sz="1100" dirty="0" err="1"/>
              <a:t>rifampicin</a:t>
            </a:r>
            <a:r>
              <a:rPr lang="sv-SE" sz="1100" dirty="0"/>
              <a:t>. Samråd med infektionsbakjour.</a:t>
            </a:r>
          </a:p>
          <a:p>
            <a:r>
              <a:rPr lang="sv-SE" sz="1100" dirty="0"/>
              <a:t>9. </a:t>
            </a:r>
            <a:r>
              <a:rPr lang="sv-SE" sz="1100" dirty="0" err="1"/>
              <a:t>Kinoloner</a:t>
            </a:r>
            <a:r>
              <a:rPr lang="sv-SE" sz="1100" dirty="0"/>
              <a:t> (</a:t>
            </a:r>
            <a:r>
              <a:rPr lang="sv-SE" sz="1100" dirty="0" err="1"/>
              <a:t>ciprofloxacin</a:t>
            </a:r>
            <a:r>
              <a:rPr lang="sv-SE" sz="1100" dirty="0"/>
              <a:t>, </a:t>
            </a:r>
            <a:r>
              <a:rPr lang="sv-SE" sz="1100" dirty="0" err="1"/>
              <a:t>levofloxacin</a:t>
            </a:r>
            <a:r>
              <a:rPr lang="sv-SE" sz="1100" dirty="0"/>
              <a:t>, </a:t>
            </a:r>
            <a:r>
              <a:rPr lang="sv-SE" sz="1100" dirty="0" err="1"/>
              <a:t>moxifloxacin</a:t>
            </a:r>
            <a:r>
              <a:rPr lang="sv-SE" sz="1100" dirty="0"/>
              <a:t>) undvik om möjligt användning vid risk för </a:t>
            </a:r>
            <a:r>
              <a:rPr lang="sv-SE" sz="1100" dirty="0" err="1"/>
              <a:t>aortaaneurysm</a:t>
            </a:r>
            <a:r>
              <a:rPr lang="sv-SE" sz="1100" dirty="0"/>
              <a:t>/dissektion och/eller sjukdomstillstånd med ökad risk för att utveckla hjärtklaffinsufficiens. Se även FASS.</a:t>
            </a:r>
          </a:p>
        </p:txBody>
      </p:sp>
    </p:spTree>
    <p:extLst>
      <p:ext uri="{BB962C8B-B14F-4D97-AF65-F5344CB8AC3E}">
        <p14:creationId xmlns:p14="http://schemas.microsoft.com/office/powerpoint/2010/main" val="3466522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eb04fddd-f3f5-4568-954f-0c718b103cfb"/>
  <p:tag name="TPVERSION" val="8"/>
  <p:tag name="TPFULLVERSION" val="8.2.1.29"/>
  <p:tag name="PPTVERSION" val="16"/>
  <p:tag name="TPOS" val="2"/>
  <p:tag name="TPLASTSAVEVERSION" val="6.2 PC"/>
  <p:tag name="WASPOLLED" val="9E7233773E75475081EC955F0F130B04"/>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3256D0A3CD7F4EB3DDA4820DA367F3" ma:contentTypeVersion="13" ma:contentTypeDescription="Create a new document." ma:contentTypeScope="" ma:versionID="627525ae2e33660af600026aa398c46f">
  <xsd:schema xmlns:xsd="http://www.w3.org/2001/XMLSchema" xmlns:xs="http://www.w3.org/2001/XMLSchema" xmlns:p="http://schemas.microsoft.com/office/2006/metadata/properties" xmlns:ns3="52e20a01-3ca7-4cde-9979-b211f41dae77" xmlns:ns4="0463d432-0353-48ff-936b-cd43b894ce19" targetNamespace="http://schemas.microsoft.com/office/2006/metadata/properties" ma:root="true" ma:fieldsID="c113f9c239ac5ee22324a0e1d9ed833e" ns3:_="" ns4:_="">
    <xsd:import namespace="52e20a01-3ca7-4cde-9979-b211f41dae77"/>
    <xsd:import namespace="0463d432-0353-48ff-936b-cd43b894ce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20a01-3ca7-4cde-9979-b211f41dae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63d432-0353-48ff-936b-cd43b894ce1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5C715-5092-43E8-B376-789BF866ABA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463d432-0353-48ff-936b-cd43b894ce19"/>
    <ds:schemaRef ds:uri="52e20a01-3ca7-4cde-9979-b211f41dae77"/>
    <ds:schemaRef ds:uri="http://www.w3.org/XML/1998/namespace"/>
    <ds:schemaRef ds:uri="http://purl.org/dc/dcmitype/"/>
  </ds:schemaRefs>
</ds:datastoreItem>
</file>

<file path=customXml/itemProps2.xml><?xml version="1.0" encoding="utf-8"?>
<ds:datastoreItem xmlns:ds="http://schemas.openxmlformats.org/officeDocument/2006/customXml" ds:itemID="{A4155D82-F947-40A5-8CA4-4A0C5BBCBBDA}">
  <ds:schemaRefs>
    <ds:schemaRef ds:uri="http://schemas.microsoft.com/sharepoint/v3/contenttype/forms"/>
  </ds:schemaRefs>
</ds:datastoreItem>
</file>

<file path=customXml/itemProps3.xml><?xml version="1.0" encoding="utf-8"?>
<ds:datastoreItem xmlns:ds="http://schemas.openxmlformats.org/officeDocument/2006/customXml" ds:itemID="{4204A758-D053-4029-8E14-43AC1756C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e20a01-3ca7-4cde-9979-b211f41dae77"/>
    <ds:schemaRef ds:uri="0463d432-0353-48ff-936b-cd43b894ce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4037</TotalTime>
  <Words>2009</Words>
  <Application>Microsoft Office PowerPoint</Application>
  <PresentationFormat>Bredbild</PresentationFormat>
  <Paragraphs>162</Paragraphs>
  <Slides>18</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Arial Black</vt:lpstr>
      <vt:lpstr>Calibri</vt:lpstr>
      <vt:lpstr>Calibri Light</vt:lpstr>
      <vt:lpstr>Times New Roman</vt:lpstr>
      <vt:lpstr>Wingdings</vt:lpstr>
      <vt:lpstr>Office-tema</vt:lpstr>
      <vt:lpstr>PowerPoint-presentation</vt:lpstr>
      <vt:lpstr>PowerPoint-presentation</vt:lpstr>
      <vt:lpstr>Urosepsis</vt:lpstr>
      <vt:lpstr>PowerPoint-presentation</vt:lpstr>
      <vt:lpstr>PowerPoint-presentation</vt:lpstr>
      <vt:lpstr>Febril UVI</vt:lpstr>
      <vt:lpstr>PowerPoint-presentation</vt:lpstr>
      <vt:lpstr>PowerPoint-presentation</vt:lpstr>
      <vt:lpstr>PowerPoint-presentation</vt:lpstr>
      <vt:lpstr>PowerPoint-presentation</vt:lpstr>
      <vt:lpstr>PowerPoint-presentation</vt:lpstr>
      <vt:lpstr>PowerPoint-presentation</vt:lpstr>
      <vt:lpstr>Pc och korsallergi med övriga  betalaktamantibiotika</vt:lpstr>
      <vt:lpstr>PowerPoint-presentation</vt:lpstr>
      <vt:lpstr>PowerPoint-presentation</vt:lpstr>
      <vt:lpstr>PowerPoint-presentation</vt:lpstr>
      <vt:lpstr>PowerPoint-presentation</vt:lpstr>
      <vt:lpstr>PowerPoint-presentation</vt:lpstr>
    </vt:vector>
  </TitlesOfParts>
  <Company>Linköpings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Håkan Hanberger</dc:creator>
  <cp:lastModifiedBy>Birgegren Elsa</cp:lastModifiedBy>
  <cp:revision>24</cp:revision>
  <cp:lastPrinted>2022-09-11T22:51:13Z</cp:lastPrinted>
  <dcterms:created xsi:type="dcterms:W3CDTF">2018-11-13T11:17:44Z</dcterms:created>
  <dcterms:modified xsi:type="dcterms:W3CDTF">2023-04-28T12:33:27Z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0x010100E83256D0A3CD7F4EB3DDA4820DA367F3</vt:lpwstr>
  </property>
</Properties>
</file>